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5" r:id="rId2"/>
  </p:sldMasterIdLst>
  <p:notesMasterIdLst>
    <p:notesMasterId r:id="rId23"/>
  </p:notesMasterIdLst>
  <p:sldIdLst>
    <p:sldId id="256" r:id="rId3"/>
    <p:sldId id="257" r:id="rId4"/>
    <p:sldId id="258" r:id="rId5"/>
    <p:sldId id="261" r:id="rId6"/>
    <p:sldId id="260" r:id="rId7"/>
    <p:sldId id="268" r:id="rId8"/>
    <p:sldId id="262" r:id="rId9"/>
    <p:sldId id="267" r:id="rId10"/>
    <p:sldId id="263" r:id="rId11"/>
    <p:sldId id="269" r:id="rId12"/>
    <p:sldId id="271" r:id="rId13"/>
    <p:sldId id="266" r:id="rId14"/>
    <p:sldId id="272" r:id="rId15"/>
    <p:sldId id="275" r:id="rId16"/>
    <p:sldId id="276" r:id="rId17"/>
    <p:sldId id="277" r:id="rId18"/>
    <p:sldId id="273" r:id="rId19"/>
    <p:sldId id="274" r:id="rId20"/>
    <p:sldId id="264" r:id="rId21"/>
    <p:sldId id="265" r:id="rId22"/>
  </p:sldIdLst>
  <p:sldSz cx="12192000" cy="6858000"/>
  <p:notesSz cx="12192000" cy="6858000"/>
  <p:defaultTextStyle>
    <a:defPPr>
      <a:defRPr lang="es-CO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rnandov" initials="f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B339F9-3E72-4783-89C9-58BF2353AA2C}" v="1" dt="2022-05-04T15:15:12.9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7" autoAdjust="0"/>
    <p:restoredTop sz="94660"/>
  </p:normalViewPr>
  <p:slideViewPr>
    <p:cSldViewPr>
      <p:cViewPr>
        <p:scale>
          <a:sx n="70" d="100"/>
          <a:sy n="70" d="100"/>
        </p:scale>
        <p:origin x="-1446" y="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TORRES ARBOLEDA" userId="1e3cac81-1d36-4b75-a209-4e65c93faea7" providerId="ADAL" clId="{9FA91525-FEF4-4AC9-9598-1C86CA553663}"/>
    <pc:docChg chg="custSel addSld delSld modSld sldOrd">
      <pc:chgData name="JORGE TORRES ARBOLEDA" userId="1e3cac81-1d36-4b75-a209-4e65c93faea7" providerId="ADAL" clId="{9FA91525-FEF4-4AC9-9598-1C86CA553663}" dt="2022-03-11T13:35:28.053" v="24" actId="20577"/>
      <pc:docMkLst>
        <pc:docMk/>
      </pc:docMkLst>
      <pc:sldChg chg="addSp delSp modSp mod">
        <pc:chgData name="JORGE TORRES ARBOLEDA" userId="1e3cac81-1d36-4b75-a209-4e65c93faea7" providerId="ADAL" clId="{9FA91525-FEF4-4AC9-9598-1C86CA553663}" dt="2022-03-11T13:35:28.053" v="24" actId="20577"/>
        <pc:sldMkLst>
          <pc:docMk/>
          <pc:sldMk cId="3442860026" sldId="269"/>
        </pc:sldMkLst>
        <pc:spChg chg="del">
          <ac:chgData name="JORGE TORRES ARBOLEDA" userId="1e3cac81-1d36-4b75-a209-4e65c93faea7" providerId="ADAL" clId="{9FA91525-FEF4-4AC9-9598-1C86CA553663}" dt="2022-03-11T13:35:12.637" v="13" actId="478"/>
          <ac:spMkLst>
            <pc:docMk/>
            <pc:sldMk cId="3442860026" sldId="269"/>
            <ac:spMk id="6" creationId="{00000000-0000-0000-0000-000000000000}"/>
          </ac:spMkLst>
        </pc:spChg>
        <pc:spChg chg="mod">
          <ac:chgData name="JORGE TORRES ARBOLEDA" userId="1e3cac81-1d36-4b75-a209-4e65c93faea7" providerId="ADAL" clId="{9FA91525-FEF4-4AC9-9598-1C86CA553663}" dt="2022-03-11T13:35:28.053" v="24" actId="20577"/>
          <ac:spMkLst>
            <pc:docMk/>
            <pc:sldMk cId="3442860026" sldId="269"/>
            <ac:spMk id="10" creationId="{F3E4F318-3D9C-481E-AC02-38D2757B6D9A}"/>
          </ac:spMkLst>
        </pc:spChg>
        <pc:picChg chg="del">
          <ac:chgData name="JORGE TORRES ARBOLEDA" userId="1e3cac81-1d36-4b75-a209-4e65c93faea7" providerId="ADAL" clId="{9FA91525-FEF4-4AC9-9598-1C86CA553663}" dt="2022-03-11T13:35:01.717" v="9" actId="478"/>
          <ac:picMkLst>
            <pc:docMk/>
            <pc:sldMk cId="3442860026" sldId="269"/>
            <ac:picMk id="3" creationId="{B3BC41BB-A29A-4406-B046-705C178EB2C9}"/>
          </ac:picMkLst>
        </pc:picChg>
        <pc:picChg chg="add mod">
          <ac:chgData name="JORGE TORRES ARBOLEDA" userId="1e3cac81-1d36-4b75-a209-4e65c93faea7" providerId="ADAL" clId="{9FA91525-FEF4-4AC9-9598-1C86CA553663}" dt="2022-03-11T13:35:10.310" v="12" actId="1076"/>
          <ac:picMkLst>
            <pc:docMk/>
            <pc:sldMk cId="3442860026" sldId="269"/>
            <ac:picMk id="7" creationId="{0FAD9971-6DFC-4A4A-9311-AFB1BAC31235}"/>
          </ac:picMkLst>
        </pc:picChg>
        <pc:picChg chg="del">
          <ac:chgData name="JORGE TORRES ARBOLEDA" userId="1e3cac81-1d36-4b75-a209-4e65c93faea7" providerId="ADAL" clId="{9FA91525-FEF4-4AC9-9598-1C86CA553663}" dt="2022-03-11T13:35:02.889" v="10" actId="478"/>
          <ac:picMkLst>
            <pc:docMk/>
            <pc:sldMk cId="3442860026" sldId="269"/>
            <ac:picMk id="13" creationId="{76C49387-9248-4963-A95D-25E7A6A29FE8}"/>
          </ac:picMkLst>
        </pc:picChg>
      </pc:sldChg>
      <pc:sldChg chg="addSp delSp modSp new del mod ord">
        <pc:chgData name="JORGE TORRES ARBOLEDA" userId="1e3cac81-1d36-4b75-a209-4e65c93faea7" providerId="ADAL" clId="{9FA91525-FEF4-4AC9-9598-1C86CA553663}" dt="2022-03-11T13:35:20.115" v="15" actId="47"/>
        <pc:sldMkLst>
          <pc:docMk/>
          <pc:sldMk cId="1499761343" sldId="270"/>
        </pc:sldMkLst>
        <pc:spChg chg="add del mod">
          <ac:chgData name="JORGE TORRES ARBOLEDA" userId="1e3cac81-1d36-4b75-a209-4e65c93faea7" providerId="ADAL" clId="{9FA91525-FEF4-4AC9-9598-1C86CA553663}" dt="2022-03-11T13:34:51.016" v="7" actId="22"/>
          <ac:spMkLst>
            <pc:docMk/>
            <pc:sldMk cId="1499761343" sldId="270"/>
            <ac:spMk id="3" creationId="{C59FA0BD-6AFE-4E73-80D8-35944B894649}"/>
          </ac:spMkLst>
        </pc:spChg>
        <pc:picChg chg="add del mod">
          <ac:chgData name="JORGE TORRES ARBOLEDA" userId="1e3cac81-1d36-4b75-a209-4e65c93faea7" providerId="ADAL" clId="{9FA91525-FEF4-4AC9-9598-1C86CA553663}" dt="2022-03-11T13:34:31.066" v="4"/>
          <ac:picMkLst>
            <pc:docMk/>
            <pc:sldMk cId="1499761343" sldId="270"/>
            <ac:picMk id="4" creationId="{CF3A9F70-B716-4E7F-8648-E3673806286C}"/>
          </ac:picMkLst>
        </pc:picChg>
        <pc:picChg chg="add mod ord">
          <ac:chgData name="JORGE TORRES ARBOLEDA" userId="1e3cac81-1d36-4b75-a209-4e65c93faea7" providerId="ADAL" clId="{9FA91525-FEF4-4AC9-9598-1C86CA553663}" dt="2022-03-11T13:34:51.016" v="7" actId="22"/>
          <ac:picMkLst>
            <pc:docMk/>
            <pc:sldMk cId="1499761343" sldId="270"/>
            <ac:picMk id="6" creationId="{EE0E7D0D-4E07-46EA-9997-2352D964D14A}"/>
          </ac:picMkLst>
        </pc:picChg>
      </pc:sldChg>
      <pc:sldChg chg="add">
        <pc:chgData name="JORGE TORRES ARBOLEDA" userId="1e3cac81-1d36-4b75-a209-4e65c93faea7" providerId="ADAL" clId="{9FA91525-FEF4-4AC9-9598-1C86CA553663}" dt="2022-03-11T13:34:58.735" v="8" actId="2890"/>
        <pc:sldMkLst>
          <pc:docMk/>
          <pc:sldMk cId="2562542145" sldId="271"/>
        </pc:sldMkLst>
      </pc:sldChg>
    </pc:docChg>
  </pc:docChgLst>
  <pc:docChgLst>
    <pc:chgData name="JORGE TORRES ARBOLEDA" userId="1e3cac81-1d36-4b75-a209-4e65c93faea7" providerId="ADAL" clId="{F06E8DE2-028A-4ECB-A2CC-D24CDD9EFE36}"/>
    <pc:docChg chg="custSel modSld">
      <pc:chgData name="JORGE TORRES ARBOLEDA" userId="1e3cac81-1d36-4b75-a209-4e65c93faea7" providerId="ADAL" clId="{F06E8DE2-028A-4ECB-A2CC-D24CDD9EFE36}" dt="2022-03-11T13:47:29.918" v="10" actId="1076"/>
      <pc:docMkLst>
        <pc:docMk/>
      </pc:docMkLst>
      <pc:sldChg chg="addSp delSp modSp mod">
        <pc:chgData name="JORGE TORRES ARBOLEDA" userId="1e3cac81-1d36-4b75-a209-4e65c93faea7" providerId="ADAL" clId="{F06E8DE2-028A-4ECB-A2CC-D24CDD9EFE36}" dt="2022-03-11T13:47:29.918" v="10" actId="1076"/>
        <pc:sldMkLst>
          <pc:docMk/>
          <pc:sldMk cId="0" sldId="260"/>
        </pc:sldMkLst>
        <pc:picChg chg="del mod">
          <ac:chgData name="JORGE TORRES ARBOLEDA" userId="1e3cac81-1d36-4b75-a209-4e65c93faea7" providerId="ADAL" clId="{F06E8DE2-028A-4ECB-A2CC-D24CDD9EFE36}" dt="2022-03-11T13:47:08.714" v="4" actId="478"/>
          <ac:picMkLst>
            <pc:docMk/>
            <pc:sldMk cId="0" sldId="260"/>
            <ac:picMk id="3" creationId="{55ADA6ED-030C-47CC-B878-45FD22AE9A00}"/>
          </ac:picMkLst>
        </pc:picChg>
        <pc:picChg chg="add del">
          <ac:chgData name="JORGE TORRES ARBOLEDA" userId="1e3cac81-1d36-4b75-a209-4e65c93faea7" providerId="ADAL" clId="{F06E8DE2-028A-4ECB-A2CC-D24CDD9EFE36}" dt="2022-03-11T13:47:19.022" v="6" actId="478"/>
          <ac:picMkLst>
            <pc:docMk/>
            <pc:sldMk cId="0" sldId="260"/>
            <ac:picMk id="16" creationId="{3CD02460-F0C0-410A-AA23-180D46385D74}"/>
          </ac:picMkLst>
        </pc:picChg>
        <pc:picChg chg="add mod">
          <ac:chgData name="JORGE TORRES ARBOLEDA" userId="1e3cac81-1d36-4b75-a209-4e65c93faea7" providerId="ADAL" clId="{F06E8DE2-028A-4ECB-A2CC-D24CDD9EFE36}" dt="2022-03-11T13:47:29.918" v="10" actId="1076"/>
          <ac:picMkLst>
            <pc:docMk/>
            <pc:sldMk cId="0" sldId="260"/>
            <ac:picMk id="18" creationId="{51C0B94B-A16B-434A-925C-CA142CDE35D7}"/>
          </ac:picMkLst>
        </pc:picChg>
      </pc:sldChg>
      <pc:sldChg chg="addSp delSp modSp mod">
        <pc:chgData name="JORGE TORRES ARBOLEDA" userId="1e3cac81-1d36-4b75-a209-4e65c93faea7" providerId="ADAL" clId="{F06E8DE2-028A-4ECB-A2CC-D24CDD9EFE36}" dt="2022-03-11T13:46:50.887" v="2" actId="1076"/>
        <pc:sldMkLst>
          <pc:docMk/>
          <pc:sldMk cId="3300716330" sldId="268"/>
        </pc:sldMkLst>
        <pc:picChg chg="del">
          <ac:chgData name="JORGE TORRES ARBOLEDA" userId="1e3cac81-1d36-4b75-a209-4e65c93faea7" providerId="ADAL" clId="{F06E8DE2-028A-4ECB-A2CC-D24CDD9EFE36}" dt="2022-03-11T13:46:46.562" v="0" actId="478"/>
          <ac:picMkLst>
            <pc:docMk/>
            <pc:sldMk cId="3300716330" sldId="268"/>
            <ac:picMk id="3" creationId="{CB3D9CC7-F95C-40C1-94DF-4AB85BDDBA9E}"/>
          </ac:picMkLst>
        </pc:picChg>
        <pc:picChg chg="add mod">
          <ac:chgData name="JORGE TORRES ARBOLEDA" userId="1e3cac81-1d36-4b75-a209-4e65c93faea7" providerId="ADAL" clId="{F06E8DE2-028A-4ECB-A2CC-D24CDD9EFE36}" dt="2022-03-11T13:46:50.887" v="2" actId="1076"/>
          <ac:picMkLst>
            <pc:docMk/>
            <pc:sldMk cId="3300716330" sldId="268"/>
            <ac:picMk id="5" creationId="{BBA98B36-821F-4351-85C9-94F16A8E3638}"/>
          </ac:picMkLst>
        </pc:picChg>
      </pc:sldChg>
    </pc:docChg>
  </pc:docChgLst>
  <pc:docChgLst>
    <pc:chgData name="JORGE TORRES ARBOLEDA" userId="1e3cac81-1d36-4b75-a209-4e65c93faea7" providerId="ADAL" clId="{39B339F9-3E72-4783-89C9-58BF2353AA2C}"/>
    <pc:docChg chg="undo custSel addSld modSld">
      <pc:chgData name="JORGE TORRES ARBOLEDA" userId="1e3cac81-1d36-4b75-a209-4e65c93faea7" providerId="ADAL" clId="{39B339F9-3E72-4783-89C9-58BF2353AA2C}" dt="2022-05-04T15:15:41.017" v="54" actId="1076"/>
      <pc:docMkLst>
        <pc:docMk/>
      </pc:docMkLst>
      <pc:sldChg chg="addSp delSp modSp mod">
        <pc:chgData name="JORGE TORRES ARBOLEDA" userId="1e3cac81-1d36-4b75-a209-4e65c93faea7" providerId="ADAL" clId="{39B339F9-3E72-4783-89C9-58BF2353AA2C}" dt="2022-05-04T13:33:01.980" v="31" actId="20577"/>
        <pc:sldMkLst>
          <pc:docMk/>
          <pc:sldMk cId="1263074102" sldId="266"/>
        </pc:sldMkLst>
        <pc:spChg chg="mod">
          <ac:chgData name="JORGE TORRES ARBOLEDA" userId="1e3cac81-1d36-4b75-a209-4e65c93faea7" providerId="ADAL" clId="{39B339F9-3E72-4783-89C9-58BF2353AA2C}" dt="2022-05-04T13:33:01.980" v="31" actId="20577"/>
          <ac:spMkLst>
            <pc:docMk/>
            <pc:sldMk cId="1263074102" sldId="266"/>
            <ac:spMk id="6" creationId="{00000000-0000-0000-0000-000000000000}"/>
          </ac:spMkLst>
        </pc:spChg>
        <pc:picChg chg="del">
          <ac:chgData name="JORGE TORRES ARBOLEDA" userId="1e3cac81-1d36-4b75-a209-4e65c93faea7" providerId="ADAL" clId="{39B339F9-3E72-4783-89C9-58BF2353AA2C}" dt="2022-05-04T13:31:18.959" v="0" actId="478"/>
          <ac:picMkLst>
            <pc:docMk/>
            <pc:sldMk cId="1263074102" sldId="266"/>
            <ac:picMk id="2" creationId="{00000000-0000-0000-0000-000000000000}"/>
          </ac:picMkLst>
        </pc:picChg>
        <pc:picChg chg="del">
          <ac:chgData name="JORGE TORRES ARBOLEDA" userId="1e3cac81-1d36-4b75-a209-4e65c93faea7" providerId="ADAL" clId="{39B339F9-3E72-4783-89C9-58BF2353AA2C}" dt="2022-05-04T13:31:20.554" v="1" actId="478"/>
          <ac:picMkLst>
            <pc:docMk/>
            <pc:sldMk cId="1263074102" sldId="266"/>
            <ac:picMk id="3" creationId="{00000000-0000-0000-0000-000000000000}"/>
          </ac:picMkLst>
        </pc:picChg>
        <pc:picChg chg="add del">
          <ac:chgData name="JORGE TORRES ARBOLEDA" userId="1e3cac81-1d36-4b75-a209-4e65c93faea7" providerId="ADAL" clId="{39B339F9-3E72-4783-89C9-58BF2353AA2C}" dt="2022-05-04T13:32:32.607" v="7" actId="478"/>
          <ac:picMkLst>
            <pc:docMk/>
            <pc:sldMk cId="1263074102" sldId="266"/>
            <ac:picMk id="7" creationId="{E9D75D39-38E2-BC49-F979-79A81CCAE4BE}"/>
          </ac:picMkLst>
        </pc:picChg>
        <pc:picChg chg="add mod">
          <ac:chgData name="JORGE TORRES ARBOLEDA" userId="1e3cac81-1d36-4b75-a209-4e65c93faea7" providerId="ADAL" clId="{39B339F9-3E72-4783-89C9-58BF2353AA2C}" dt="2022-05-04T13:32:37.219" v="8" actId="1076"/>
          <ac:picMkLst>
            <pc:docMk/>
            <pc:sldMk cId="1263074102" sldId="266"/>
            <ac:picMk id="9" creationId="{C09C9042-4D1E-653A-EAB9-0C644159F55B}"/>
          </ac:picMkLst>
        </pc:picChg>
      </pc:sldChg>
      <pc:sldChg chg="addSp delSp modSp add mod">
        <pc:chgData name="JORGE TORRES ARBOLEDA" userId="1e3cac81-1d36-4b75-a209-4e65c93faea7" providerId="ADAL" clId="{39B339F9-3E72-4783-89C9-58BF2353AA2C}" dt="2022-05-04T15:15:41.017" v="54" actId="1076"/>
        <pc:sldMkLst>
          <pc:docMk/>
          <pc:sldMk cId="3822004463" sldId="277"/>
        </pc:sldMkLst>
        <pc:spChg chg="mod">
          <ac:chgData name="JORGE TORRES ARBOLEDA" userId="1e3cac81-1d36-4b75-a209-4e65c93faea7" providerId="ADAL" clId="{39B339F9-3E72-4783-89C9-58BF2353AA2C}" dt="2022-05-04T15:15:41.017" v="54" actId="1076"/>
          <ac:spMkLst>
            <pc:docMk/>
            <pc:sldMk cId="3822004463" sldId="277"/>
            <ac:spMk id="6" creationId="{00000000-0000-0000-0000-000000000000}"/>
          </ac:spMkLst>
        </pc:spChg>
        <pc:spChg chg="del">
          <ac:chgData name="JORGE TORRES ARBOLEDA" userId="1e3cac81-1d36-4b75-a209-4e65c93faea7" providerId="ADAL" clId="{39B339F9-3E72-4783-89C9-58BF2353AA2C}" dt="2022-05-04T15:15:35.636" v="53" actId="478"/>
          <ac:spMkLst>
            <pc:docMk/>
            <pc:sldMk cId="3822004463" sldId="277"/>
            <ac:spMk id="7" creationId="{00000000-0000-0000-0000-000000000000}"/>
          </ac:spMkLst>
        </pc:spChg>
        <pc:picChg chg="del">
          <ac:chgData name="JORGE TORRES ARBOLEDA" userId="1e3cac81-1d36-4b75-a209-4e65c93faea7" providerId="ADAL" clId="{39B339F9-3E72-4783-89C9-58BF2353AA2C}" dt="2022-05-04T15:14:55.852" v="33" actId="478"/>
          <ac:picMkLst>
            <pc:docMk/>
            <pc:sldMk cId="3822004463" sldId="277"/>
            <ac:picMk id="2" creationId="{00000000-0000-0000-0000-000000000000}"/>
          </ac:picMkLst>
        </pc:picChg>
        <pc:picChg chg="add mod">
          <ac:chgData name="JORGE TORRES ARBOLEDA" userId="1e3cac81-1d36-4b75-a209-4e65c93faea7" providerId="ADAL" clId="{39B339F9-3E72-4783-89C9-58BF2353AA2C}" dt="2022-05-04T15:15:21.622" v="38" actId="27614"/>
          <ac:picMkLst>
            <pc:docMk/>
            <pc:sldMk cId="3822004463" sldId="277"/>
            <ac:picMk id="5" creationId="{8CC705FE-78A5-A338-59F9-ADEAD81D3272}"/>
          </ac:picMkLst>
        </pc:picChg>
        <pc:picChg chg="del">
          <ac:chgData name="JORGE TORRES ARBOLEDA" userId="1e3cac81-1d36-4b75-a209-4e65c93faea7" providerId="ADAL" clId="{39B339F9-3E72-4783-89C9-58BF2353AA2C}" dt="2022-05-04T15:15:02.610" v="34" actId="478"/>
          <ac:picMkLst>
            <pc:docMk/>
            <pc:sldMk cId="3822004463" sldId="277"/>
            <ac:picMk id="8" creationId="{00000000-0000-0000-0000-000000000000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9-21T14:42:19" idx="1">
    <p:pos x="3664" y="2573"/>
    <p:text>Formula para hallar la velocidad 
en rad/s= (RPM).(0.10471976rad/s)</p:text>
    <p:extLst>
      <p:ext uri="{C676402C-5697-4E1C-873F-D02D1690AC5C}">
        <p15:threadingInfo xmlns:p15="http://schemas.microsoft.com/office/powerpoint/2012/main" timeZoneBias="300"/>
      </p:ext>
      <p:ext uri="{19B8F6BF-5375-455C-9EA6-DF929625EA0E}">
        <p15:presenceInfo xmlns="" xmlns:m="http://schemas.openxmlformats.org/officeDocument/2006/math" xmlns:w="http://schemas.openxmlformats.org/wordprocessingml/2006/main" xmlns:p15="http://schemas.microsoft.com/office/powerpoint/2012/main" userId="teamlab_data:0;9;fernandov;1;9;fernandov;2;1;0;3;20;2021-09-21T19:42:19Z;4;38;{B6DD7C98-08B2-DFD2-D6C6-793A499F38FB};" providerId="AD"/>
      </p:ext>
    </p:extLst>
  </p:cm>
  <p:cm authorId="1" dt="2022-02-03T15:20:47" idx="2">
    <p:pos x="3664" y="3164"/>
    <p:text>Trabajo motor 900RPM a 48v
Por regla de 3: 225RPM a 12v
Luego se tiene en cuenta  la relación de Transmisión a 1/2Velocidad: 112.5rpm</p:text>
    <p:extLst>
      <p:ext uri="{C676402C-5697-4E1C-873F-D02D1690AC5C}">
        <p15:threadingInfo xmlns:p15="http://schemas.microsoft.com/office/powerpoint/2012/main" timeZoneBias="300"/>
      </p:ext>
      <p:ext uri="{19B8F6BF-5375-455C-9EA6-DF929625EA0E}">
        <p15:presenceInfo xmlns="" xmlns:m="http://schemas.openxmlformats.org/officeDocument/2006/math" xmlns:w="http://schemas.openxmlformats.org/wordprocessingml/2006/main" xmlns:p15="http://schemas.microsoft.com/office/powerpoint/2012/main" userId="teamlab_data:0;9;fernandov;1;9;fernandov;2;1;0;3;20;2022-02-03T20:20:47Z;4;38;{9DEDE165-1B67-751A-B431-BFD76AB5D35F};" providerId="AD"/>
      </p:ext>
    </p:extLst>
  </p:cm>
</p:cmLst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00.png>
</file>

<file path=ppt/media/image31.png>
</file>

<file path=ppt/media/image32.png>
</file>

<file path=ppt/media/image320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8577B7-FCC7-4CD0-AD3E-978640461D37}" type="datetimeFigureOut">
              <a:rPr lang="es-CO" smtClean="0"/>
              <a:t>5/06/2022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C18868-A1D5-4920-B7C4-AD58A669C3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64208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C18868-A1D5-4920-B7C4-AD58A669C3AA}" type="slidenum">
              <a:rPr lang="es-CO" smtClean="0"/>
              <a:t>19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32607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de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1524000" y="1661823"/>
            <a:ext cx="9144000" cy="1848140"/>
          </a:xfrm>
        </p:spPr>
        <p:txBody>
          <a:bodyPr anchor="b"/>
          <a:lstStyle>
            <a:lvl1pPr algn="ctr">
              <a:defRPr sz="4800"/>
            </a:lvl1pPr>
          </a:lstStyle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5" name="Subtítu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6" name="Marcador de fecha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439FC3C-4827-A245-A81F-F62E3B329FB4}" type="datetimeFigureOut">
              <a:rPr lang="es-CO"/>
              <a:t>5/06/2022</a:t>
            </a:fld>
            <a:endParaRPr lang="es-CO"/>
          </a:p>
        </p:txBody>
      </p:sp>
      <p:sp>
        <p:nvSpPr>
          <p:cNvPr id="7" name="Marcador de pie de página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8" name="Marcador de número de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F0C0921-2E22-C849-88EF-5DBFE4AA72D3}" type="slidenum">
              <a:rPr lang="es-CO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ítulo y objeto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 bwMode="auto">
          <a:xfrm>
            <a:off x="3459127" y="412833"/>
            <a:ext cx="7894674" cy="843473"/>
          </a:xfrm>
        </p:spPr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5" name="Marcador de contenid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es-ES"/>
              <a:t>Editar los estilos de texto del patrón</a:t>
            </a:r>
            <a:br>
              <a:rPr lang="es-ES"/>
            </a:br>
            <a:r>
              <a:rPr lang="es-ES"/>
              <a:t>Segundo nivel</a:t>
            </a:r>
            <a:br>
              <a:rPr lang="es-ES"/>
            </a:br>
            <a:r>
              <a:rPr lang="es-ES"/>
              <a:t>Tercer nivel</a:t>
            </a:r>
            <a:br>
              <a:rPr lang="es-ES"/>
            </a:br>
            <a:r>
              <a:rPr lang="es-ES"/>
              <a:t>Cuarto nivel</a:t>
            </a:r>
            <a:br>
              <a:rPr lang="es-ES"/>
            </a:br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fecha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439FC3C-4827-A245-A81F-F62E3B329FB4}" type="datetimeFigureOut">
              <a:rPr lang="es-CO"/>
              <a:t>5/06/2022</a:t>
            </a:fld>
            <a:endParaRPr lang="es-CO"/>
          </a:p>
        </p:txBody>
      </p:sp>
      <p:sp>
        <p:nvSpPr>
          <p:cNvPr id="7" name="Marcador de pie de página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8" name="Marcador de número de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F0C0921-2E22-C849-88EF-5DBFE4AA72D3}" type="slidenum">
              <a:rPr lang="es-CO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os objeto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 bwMode="auto">
          <a:xfrm>
            <a:off x="3487479" y="412833"/>
            <a:ext cx="8025346" cy="843473"/>
          </a:xfrm>
        </p:spPr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5" name="Marcador de contenido 2"/>
          <p:cNvSpPr>
            <a:spLocks noGrp="1"/>
          </p:cNvSpPr>
          <p:nvPr>
            <p:ph sz="half" idx="1"/>
          </p:nvPr>
        </p:nvSpPr>
        <p:spPr bwMode="auto">
          <a:xfrm>
            <a:off x="814346" y="1825626"/>
            <a:ext cx="5181600" cy="3851606"/>
          </a:xfrm>
        </p:spPr>
        <p:txBody>
          <a:bodyPr/>
          <a:lstStyle/>
          <a:p>
            <a:pPr>
              <a:defRPr/>
            </a:pPr>
            <a:r>
              <a:rPr lang="es-ES"/>
              <a:t>Editar los estilos de texto del patrón</a:t>
            </a:r>
            <a:br>
              <a:rPr lang="es-ES"/>
            </a:br>
            <a:r>
              <a:rPr lang="es-ES"/>
              <a:t>Segundo nivel</a:t>
            </a:r>
            <a:br>
              <a:rPr lang="es-ES"/>
            </a:br>
            <a:r>
              <a:rPr lang="es-ES"/>
              <a:t>Tercer nivel</a:t>
            </a:r>
            <a:br>
              <a:rPr lang="es-ES"/>
            </a:br>
            <a:r>
              <a:rPr lang="es-ES"/>
              <a:t>Cuarto nivel</a:t>
            </a:r>
            <a:br>
              <a:rPr lang="es-ES"/>
            </a:br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contenid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3851606"/>
          </a:xfrm>
        </p:spPr>
        <p:txBody>
          <a:bodyPr/>
          <a:lstStyle/>
          <a:p>
            <a:pPr>
              <a:defRPr/>
            </a:pPr>
            <a:r>
              <a:rPr lang="es-ES"/>
              <a:t>Editar los estilos de texto del patrón</a:t>
            </a:r>
            <a:br>
              <a:rPr lang="es-ES"/>
            </a:br>
            <a:r>
              <a:rPr lang="es-ES"/>
              <a:t>Segundo nivel</a:t>
            </a:r>
            <a:br>
              <a:rPr lang="es-ES"/>
            </a:br>
            <a:r>
              <a:rPr lang="es-ES"/>
              <a:t>Tercer nivel</a:t>
            </a:r>
            <a:br>
              <a:rPr lang="es-ES"/>
            </a:br>
            <a:r>
              <a:rPr lang="es-ES"/>
              <a:t>Cuarto nivel</a:t>
            </a:r>
            <a:br>
              <a:rPr lang="es-ES"/>
            </a:br>
            <a:r>
              <a:rPr lang="es-ES"/>
              <a:t>Quinto nivel</a:t>
            </a:r>
            <a:endParaRPr lang="es-C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Solo el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 bwMode="auto">
          <a:xfrm>
            <a:off x="731520" y="1367624"/>
            <a:ext cx="10622280" cy="4309607"/>
          </a:xfrm>
        </p:spPr>
        <p:txBody>
          <a:bodyPr/>
          <a:lstStyle/>
          <a:p>
            <a:pPr>
              <a:defRPr/>
            </a:pPr>
            <a:r>
              <a:rPr lang="es-ES"/>
              <a:t>Editar los estilos de texto del patrón</a:t>
            </a:r>
            <a:br>
              <a:rPr lang="es-ES"/>
            </a:br>
            <a:r>
              <a:rPr lang="es-ES"/>
              <a:t>Segundo nivel</a:t>
            </a:r>
            <a:br>
              <a:rPr lang="es-ES"/>
            </a:br>
            <a:r>
              <a:rPr lang="es-ES"/>
              <a:t>Tercer nivel</a:t>
            </a:r>
            <a:br>
              <a:rPr lang="es-ES"/>
            </a:br>
            <a:r>
              <a:rPr lang="es-ES"/>
              <a:t>Cuarto nivel</a:t>
            </a:r>
            <a:br>
              <a:rPr lang="es-ES"/>
            </a:br>
            <a:r>
              <a:rPr lang="es-ES"/>
              <a:t>Quinto nivel</a:t>
            </a:r>
            <a:endParaRPr lang="es-C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En blanc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userDrawn="1">
  <p:cSld name="1_Solo el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pic>
        <p:nvPicPr>
          <p:cNvPr id="5" name="Imagen 3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Comparació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8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Marcador de título 1"/>
          <p:cNvSpPr>
            <a:spLocks noGrp="1"/>
          </p:cNvSpPr>
          <p:nvPr>
            <p:ph type="title"/>
          </p:nvPr>
        </p:nvSpPr>
        <p:spPr bwMode="auto">
          <a:xfrm>
            <a:off x="2138900" y="412833"/>
            <a:ext cx="9373925" cy="8434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5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3859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defRPr/>
            </a:pPr>
            <a:r>
              <a:rPr lang="es-ES"/>
              <a:t>Editar los estilos de texto del patrón</a:t>
            </a:r>
            <a:br>
              <a:rPr lang="es-ES"/>
            </a:br>
            <a:r>
              <a:rPr lang="es-ES"/>
              <a:t>Segundo nivel</a:t>
            </a:r>
            <a:br>
              <a:rPr lang="es-ES"/>
            </a:br>
            <a:r>
              <a:rPr lang="es-ES"/>
              <a:t>Tercer nivel</a:t>
            </a:r>
            <a:br>
              <a:rPr lang="es-ES"/>
            </a:br>
            <a:r>
              <a:rPr lang="es-ES"/>
              <a:t>Cuarto nivel</a:t>
            </a:r>
            <a:br>
              <a:rPr lang="es-ES"/>
            </a:br>
            <a:r>
              <a:rPr lang="es-ES"/>
              <a:t>Quinto nivel</a:t>
            </a:r>
            <a:endParaRPr lang="es-CO"/>
          </a:p>
        </p:txBody>
      </p:sp>
      <p:pic>
        <p:nvPicPr>
          <p:cNvPr id="6" name="Imagen 4"/>
          <p:cNvPicPr>
            <a:picLocks noChangeAspect="1"/>
          </p:cNvPicPr>
          <p:nvPr userDrawn="1"/>
        </p:nvPicPr>
        <p:blipFill>
          <a:blip r:embed="rId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ctr" defTabSz="914400">
        <a:lnSpc>
          <a:spcPct val="90000"/>
        </a:lnSpc>
        <a:spcBef>
          <a:spcPts val="0"/>
        </a:spcBef>
        <a:buNone/>
        <a:defRPr sz="3600" b="1">
          <a:solidFill>
            <a:schemeClr val="tx1">
              <a:lumMod val="65000"/>
              <a:lumOff val="35000"/>
            </a:schemeClr>
          </a:solidFill>
          <a:latin typeface="Arial"/>
          <a:ea typeface="+mj-ea"/>
          <a:cs typeface="Arial"/>
        </a:defRPr>
      </a:lvl1pPr>
    </p:titleStyle>
    <p:bodyStyle>
      <a:lvl1pPr marL="0" indent="0" algn="l" defTabSz="914400">
        <a:lnSpc>
          <a:spcPct val="90000"/>
        </a:lnSpc>
        <a:spcBef>
          <a:spcPts val="1000"/>
        </a:spcBef>
        <a:buFont typeface="Arial"/>
        <a:buNone/>
        <a:defRPr sz="2400" b="0" i="0">
          <a:solidFill>
            <a:schemeClr val="tx1">
              <a:lumMod val="65000"/>
              <a:lumOff val="35000"/>
            </a:schemeClr>
          </a:solidFill>
          <a:latin typeface="Arial Narrow"/>
          <a:ea typeface="+mn-ea"/>
          <a:cs typeface="Arial Narrow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Imagen 2"/>
          <p:cNvPicPr>
            <a:picLocks noChangeAspect="1"/>
          </p:cNvPicPr>
          <p:nvPr userDrawn="1"/>
        </p:nvPicPr>
        <p:blipFill>
          <a:blip r:embed="rId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5.png"/><Relationship Id="rId7" Type="http://schemas.openxmlformats.org/officeDocument/2006/relationships/image" Target="../media/image38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gmaelectronica.net/producto/esp-32/" TargetMode="External"/><Relationship Id="rId7" Type="http://schemas.openxmlformats.org/officeDocument/2006/relationships/hyperlink" Target="http://tecbolivia.com/index.php/venta-de-componentes-electronicos-11/actuadores/motor-dc-gm25-370-150rpm,-9v-para-carro-robot-detai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rabcad.com/library" TargetMode="External"/><Relationship Id="rId5" Type="http://schemas.openxmlformats.org/officeDocument/2006/relationships/hyperlink" Target="https://www.vistronica.com/robotica/motores/motorreductores/motorreductor-con-encoder-160-rpm-1-95-kg-cm-1-74-8-detail.html" TargetMode="External"/><Relationship Id="rId4" Type="http://schemas.openxmlformats.org/officeDocument/2006/relationships/hyperlink" Target="https://components101.com/modules/l293n-motor-driver-modul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jp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 bwMode="auto">
          <a:xfrm>
            <a:off x="347128" y="2366466"/>
            <a:ext cx="10987790" cy="3144974"/>
          </a:xfrm>
        </p:spPr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es-CO" sz="4400" dirty="0">
                <a:solidFill>
                  <a:schemeClr val="bg1"/>
                </a:solidFill>
              </a:rPr>
              <a:t>ITM – </a:t>
            </a:r>
            <a:r>
              <a:rPr lang="en-US" sz="4400" dirty="0">
                <a:solidFill>
                  <a:schemeClr val="bg1"/>
                </a:solidFill>
              </a:rPr>
              <a:t>Mechatronic</a:t>
            </a:r>
            <a:r>
              <a:rPr lang="es-CO" sz="4400" dirty="0">
                <a:solidFill>
                  <a:schemeClr val="bg1"/>
                </a:solidFill>
              </a:rPr>
              <a:t> </a:t>
            </a:r>
            <a:r>
              <a:rPr lang="es-CO" sz="4400" dirty="0" err="1">
                <a:solidFill>
                  <a:schemeClr val="bg1"/>
                </a:solidFill>
              </a:rPr>
              <a:t>engineering</a:t>
            </a:r>
            <a:r>
              <a:rPr lang="es-CO" sz="4400" dirty="0">
                <a:solidFill>
                  <a:schemeClr val="bg1"/>
                </a:solidFill>
              </a:rPr>
              <a:t/>
            </a:r>
            <a:br>
              <a:rPr lang="es-CO" sz="4400" dirty="0">
                <a:solidFill>
                  <a:schemeClr val="bg1"/>
                </a:solidFill>
              </a:rPr>
            </a:br>
            <a:r>
              <a:rPr lang="es-CO" sz="4400" dirty="0">
                <a:solidFill>
                  <a:schemeClr val="bg1"/>
                </a:solidFill>
              </a:rPr>
              <a:t>Control </a:t>
            </a:r>
            <a:r>
              <a:rPr lang="es-CO" sz="4400" dirty="0" err="1">
                <a:solidFill>
                  <a:schemeClr val="bg1"/>
                </a:solidFill>
              </a:rPr>
              <a:t>systems</a:t>
            </a:r>
            <a:r>
              <a:rPr lang="es-CO" sz="4400" dirty="0">
                <a:solidFill>
                  <a:schemeClr val="bg1"/>
                </a:solidFill>
              </a:rPr>
              <a:t> in </a:t>
            </a:r>
            <a:r>
              <a:rPr lang="es-CO" sz="4400" dirty="0" err="1">
                <a:solidFill>
                  <a:schemeClr val="bg1"/>
                </a:solidFill>
              </a:rPr>
              <a:t>robotics</a:t>
            </a:r>
            <a:r>
              <a:rPr lang="es-CO" sz="4400" dirty="0">
                <a:solidFill>
                  <a:schemeClr val="bg1"/>
                </a:solidFill>
              </a:rPr>
              <a:t/>
            </a:r>
            <a:br>
              <a:rPr lang="es-CO" sz="4400" dirty="0">
                <a:solidFill>
                  <a:schemeClr val="bg1"/>
                </a:solidFill>
              </a:rPr>
            </a:br>
            <a:r>
              <a:rPr lang="es-ES" sz="2000" dirty="0">
                <a:solidFill>
                  <a:schemeClr val="bg1"/>
                </a:solidFill>
              </a:rPr>
              <a:t>ON/OFF control </a:t>
            </a:r>
            <a:r>
              <a:rPr lang="es-ES" sz="2000" dirty="0" err="1">
                <a:solidFill>
                  <a:schemeClr val="bg1"/>
                </a:solidFill>
              </a:rPr>
              <a:t>system</a:t>
            </a:r>
            <a:r>
              <a:rPr lang="es-ES" sz="2000" dirty="0">
                <a:solidFill>
                  <a:schemeClr val="bg1"/>
                </a:solidFill>
              </a:rPr>
              <a:t> </a:t>
            </a:r>
            <a:r>
              <a:rPr lang="es-ES" sz="2000" dirty="0" err="1">
                <a:solidFill>
                  <a:schemeClr val="bg1"/>
                </a:solidFill>
              </a:rPr>
              <a:t>for</a:t>
            </a:r>
            <a:r>
              <a:rPr lang="es-ES" sz="2000" dirty="0">
                <a:solidFill>
                  <a:schemeClr val="bg1"/>
                </a:solidFill>
              </a:rPr>
              <a:t> single axis </a:t>
            </a:r>
            <a:r>
              <a:rPr lang="es-ES" sz="2000" dirty="0" err="1">
                <a:solidFill>
                  <a:schemeClr val="bg1"/>
                </a:solidFill>
              </a:rPr>
              <a:t>arm</a:t>
            </a:r>
            <a:r>
              <a:rPr lang="es-ES" sz="2000" dirty="0">
                <a:solidFill>
                  <a:schemeClr val="bg1"/>
                </a:solidFill>
              </a:rPr>
              <a:t/>
            </a:r>
            <a:br>
              <a:rPr lang="es-ES" sz="2000" dirty="0">
                <a:solidFill>
                  <a:schemeClr val="bg1"/>
                </a:solidFill>
              </a:rPr>
            </a:br>
            <a:r>
              <a:rPr lang="es-ES" sz="2000" dirty="0">
                <a:solidFill>
                  <a:schemeClr val="bg1"/>
                </a:solidFill>
              </a:rPr>
              <a:t/>
            </a:r>
            <a:br>
              <a:rPr lang="es-ES" sz="2000" dirty="0">
                <a:solidFill>
                  <a:schemeClr val="bg1"/>
                </a:solidFill>
              </a:rPr>
            </a:br>
            <a:r>
              <a:rPr lang="es-ES" sz="1600" dirty="0">
                <a:solidFill>
                  <a:schemeClr val="bg1"/>
                </a:solidFill>
              </a:rPr>
              <a:t>John Isaac Junior Huertas Montes</a:t>
            </a:r>
            <a:br>
              <a:rPr lang="es-ES" sz="1600" dirty="0">
                <a:solidFill>
                  <a:schemeClr val="bg1"/>
                </a:solidFill>
              </a:rPr>
            </a:br>
            <a:r>
              <a:rPr lang="es-ES" sz="1600" dirty="0">
                <a:solidFill>
                  <a:schemeClr val="bg1"/>
                </a:solidFill>
              </a:rPr>
              <a:t>Jorge Torres Arboleda</a:t>
            </a:r>
            <a:br>
              <a:rPr lang="es-ES" sz="1600" dirty="0">
                <a:solidFill>
                  <a:schemeClr val="bg1"/>
                </a:solidFill>
              </a:rPr>
            </a:br>
            <a:r>
              <a:rPr lang="es-ES" sz="1600" dirty="0">
                <a:solidFill>
                  <a:schemeClr val="bg1"/>
                </a:solidFill>
              </a:rPr>
              <a:t/>
            </a:r>
            <a:br>
              <a:rPr lang="es-ES" sz="1600" dirty="0">
                <a:solidFill>
                  <a:schemeClr val="bg1"/>
                </a:solidFill>
              </a:rPr>
            </a:br>
            <a:endParaRPr lang="es-CO" sz="4400" dirty="0">
              <a:solidFill>
                <a:schemeClr val="bg1"/>
              </a:solidFill>
            </a:endParaRPr>
          </a:p>
        </p:txBody>
      </p:sp>
      <p:sp>
        <p:nvSpPr>
          <p:cNvPr id="5" name="CuadroTexto 2"/>
          <p:cNvSpPr txBox="1"/>
          <p:nvPr/>
        </p:nvSpPr>
        <p:spPr bwMode="auto">
          <a:xfrm>
            <a:off x="1775901" y="68768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endParaRPr lang="es-CO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769790" y="893648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>
                <a:latin typeface="Nunito"/>
                <a:cs typeface="Arial"/>
              </a:rPr>
              <a:t>6. Control design</a:t>
            </a:r>
            <a:endParaRPr/>
          </a:p>
        </p:txBody>
      </p:sp>
      <p:sp>
        <p:nvSpPr>
          <p:cNvPr id="10" name="CuadroTexto 3">
            <a:extLst>
              <a:ext uri="{FF2B5EF4-FFF2-40B4-BE49-F238E27FC236}">
                <a16:creationId xmlns:a16="http://schemas.microsoft.com/office/drawing/2014/main" xmlns="" id="{F3E4F318-3D9C-481E-AC02-38D2757B6D9A}"/>
              </a:ext>
            </a:extLst>
          </p:cNvPr>
          <p:cNvSpPr txBox="1"/>
          <p:nvPr/>
        </p:nvSpPr>
        <p:spPr bwMode="auto">
          <a:xfrm>
            <a:off x="4680431" y="5687353"/>
            <a:ext cx="283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11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Interface</a:t>
            </a:r>
            <a:endParaRPr dirty="0"/>
          </a:p>
        </p:txBody>
      </p:sp>
      <p:pic>
        <p:nvPicPr>
          <p:cNvPr id="7" name="Marcador de contenido 5">
            <a:extLst>
              <a:ext uri="{FF2B5EF4-FFF2-40B4-BE49-F238E27FC236}">
                <a16:creationId xmlns:a16="http://schemas.microsoft.com/office/drawing/2014/main" xmlns="" id="{0FAD9971-6DFC-4A4A-9311-AFB1BAC31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84459" y="1683777"/>
            <a:ext cx="7823082" cy="385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6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>
      <p:transition advTm="1223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769790" y="893648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>
                <a:latin typeface="Nunito"/>
                <a:cs typeface="Arial"/>
              </a:rPr>
              <a:t>6. Control design</a:t>
            </a:r>
            <a:endParaRPr/>
          </a:p>
        </p:txBody>
      </p:sp>
      <p:sp>
        <p:nvSpPr>
          <p:cNvPr id="6" name="CuadroTexto 3"/>
          <p:cNvSpPr txBox="1"/>
          <p:nvPr/>
        </p:nvSpPr>
        <p:spPr bwMode="auto">
          <a:xfrm>
            <a:off x="1788043" y="5636807"/>
            <a:ext cx="283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12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Control diagram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xmlns="" id="{B3BC41BB-A29A-4406-B046-705C178EB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794677"/>
            <a:ext cx="5090715" cy="3268645"/>
          </a:xfrm>
          <a:prstGeom prst="rect">
            <a:avLst/>
          </a:prstGeom>
        </p:spPr>
      </p:pic>
      <p:sp>
        <p:nvSpPr>
          <p:cNvPr id="10" name="CuadroTexto 3">
            <a:extLst>
              <a:ext uri="{FF2B5EF4-FFF2-40B4-BE49-F238E27FC236}">
                <a16:creationId xmlns:a16="http://schemas.microsoft.com/office/drawing/2014/main" xmlns="" id="{F3E4F318-3D9C-481E-AC02-38D2757B6D9A}"/>
              </a:ext>
            </a:extLst>
          </p:cNvPr>
          <p:cNvSpPr txBox="1"/>
          <p:nvPr/>
        </p:nvSpPr>
        <p:spPr bwMode="auto">
          <a:xfrm>
            <a:off x="7824192" y="5687353"/>
            <a:ext cx="283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13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Position and speed</a:t>
            </a:r>
            <a:endParaRPr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xmlns="" id="{76C49387-9248-4963-A95D-25E7A6A29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4192" y="2029003"/>
            <a:ext cx="2522786" cy="326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42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>
      <p:transition advTm="1223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769790" y="893648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 dirty="0">
                <a:latin typeface="Nunito"/>
              </a:rPr>
              <a:t>7</a:t>
            </a:r>
            <a:r>
              <a:rPr lang="en-US" sz="3600" dirty="0">
                <a:latin typeface="Nunito"/>
                <a:cs typeface="Arial"/>
              </a:rPr>
              <a:t>. Mechanic design</a:t>
            </a:r>
            <a:endParaRPr dirty="0"/>
          </a:p>
        </p:txBody>
      </p:sp>
      <p:sp>
        <p:nvSpPr>
          <p:cNvPr id="6" name="CuadroTexto 3"/>
          <p:cNvSpPr txBox="1"/>
          <p:nvPr/>
        </p:nvSpPr>
        <p:spPr bwMode="auto">
          <a:xfrm>
            <a:off x="4308323" y="5758962"/>
            <a:ext cx="283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14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Mechanical system</a:t>
            </a:r>
            <a:endParaRPr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C09C9042-4D1E-653A-EAB9-0C644159F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088" y="1640505"/>
            <a:ext cx="6231607" cy="411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7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>
      <p:transition advTm="1223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769790" y="893648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 dirty="0">
                <a:latin typeface="Nunito"/>
              </a:rPr>
              <a:t>8</a:t>
            </a:r>
            <a:r>
              <a:rPr lang="en-US" sz="3600" dirty="0">
                <a:latin typeface="Nunito"/>
                <a:cs typeface="Arial"/>
              </a:rPr>
              <a:t>. </a:t>
            </a:r>
            <a:r>
              <a:rPr lang="en-US" sz="3600" dirty="0">
                <a:latin typeface="Nunito"/>
              </a:rPr>
              <a:t>Data acquisition</a:t>
            </a:r>
            <a:endParaRPr dirty="0"/>
          </a:p>
        </p:txBody>
      </p:sp>
      <p:sp>
        <p:nvSpPr>
          <p:cNvPr id="6" name="CuadroTexto 3"/>
          <p:cNvSpPr txBox="1"/>
          <p:nvPr/>
        </p:nvSpPr>
        <p:spPr bwMode="auto">
          <a:xfrm>
            <a:off x="1775520" y="5589240"/>
            <a:ext cx="2831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15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. RPM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vs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 time graphs (20ms)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919" y="1640505"/>
            <a:ext cx="5297219" cy="3720455"/>
          </a:xfrm>
          <a:prstGeom prst="rect">
            <a:avLst/>
          </a:prstGeom>
        </p:spPr>
      </p:pic>
      <p:sp>
        <p:nvSpPr>
          <p:cNvPr id="7" name="CuadroTexto 3"/>
          <p:cNvSpPr txBox="1"/>
          <p:nvPr/>
        </p:nvSpPr>
        <p:spPr bwMode="auto">
          <a:xfrm>
            <a:off x="7320136" y="5649780"/>
            <a:ext cx="2831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16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. RPM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vs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 time graphs (15ms)</a:t>
            </a:r>
            <a:endParaRPr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402" y="1640505"/>
            <a:ext cx="5354841" cy="372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2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>
      <p:transition advTm="1223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769790" y="893648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 dirty="0">
                <a:latin typeface="Nunito"/>
              </a:rPr>
              <a:t>8</a:t>
            </a:r>
            <a:r>
              <a:rPr lang="en-US" sz="3600" dirty="0">
                <a:latin typeface="Nunito"/>
                <a:cs typeface="Arial"/>
              </a:rPr>
              <a:t>. </a:t>
            </a:r>
            <a:r>
              <a:rPr lang="en-US" sz="3600" dirty="0">
                <a:latin typeface="Nunito"/>
              </a:rPr>
              <a:t>Data acquisition</a:t>
            </a:r>
            <a:endParaRPr dirty="0"/>
          </a:p>
        </p:txBody>
      </p:sp>
      <p:sp>
        <p:nvSpPr>
          <p:cNvPr id="6" name="CuadroTexto 3"/>
          <p:cNvSpPr txBox="1"/>
          <p:nvPr/>
        </p:nvSpPr>
        <p:spPr bwMode="auto">
          <a:xfrm>
            <a:off x="1775520" y="5589240"/>
            <a:ext cx="2831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17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. RPM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vs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 time graphs (10ms)</a:t>
            </a:r>
            <a:endParaRPr dirty="0"/>
          </a:p>
        </p:txBody>
      </p:sp>
      <p:sp>
        <p:nvSpPr>
          <p:cNvPr id="7" name="CuadroTexto 3"/>
          <p:cNvSpPr txBox="1"/>
          <p:nvPr/>
        </p:nvSpPr>
        <p:spPr bwMode="auto">
          <a:xfrm>
            <a:off x="7320136" y="5649780"/>
            <a:ext cx="283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18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. RPM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vs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 time graphs (5ms)</a:t>
            </a:r>
            <a:endParaRPr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23" y="1638155"/>
            <a:ext cx="5303912" cy="3725155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3406" y="1638966"/>
            <a:ext cx="5822192" cy="372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099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>
      <p:transition advTm="1223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769790" y="893648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 dirty="0">
                <a:latin typeface="Nunito"/>
              </a:rPr>
              <a:t>8</a:t>
            </a:r>
            <a:r>
              <a:rPr lang="en-US" sz="3600" dirty="0">
                <a:latin typeface="Nunito"/>
                <a:cs typeface="Arial"/>
              </a:rPr>
              <a:t>. </a:t>
            </a:r>
            <a:r>
              <a:rPr lang="en-US" sz="3600" dirty="0">
                <a:latin typeface="Nunito"/>
              </a:rPr>
              <a:t>Data acquisition</a:t>
            </a:r>
            <a:endParaRPr dirty="0"/>
          </a:p>
        </p:txBody>
      </p:sp>
      <p:sp>
        <p:nvSpPr>
          <p:cNvPr id="6" name="CuadroTexto 3"/>
          <p:cNvSpPr txBox="1"/>
          <p:nvPr/>
        </p:nvSpPr>
        <p:spPr bwMode="auto">
          <a:xfrm>
            <a:off x="1775520" y="5589240"/>
            <a:ext cx="283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19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. RPM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vs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 time graphs (3ms)</a:t>
            </a:r>
            <a:endParaRPr dirty="0"/>
          </a:p>
        </p:txBody>
      </p:sp>
      <p:sp>
        <p:nvSpPr>
          <p:cNvPr id="7" name="CuadroTexto 3"/>
          <p:cNvSpPr txBox="1"/>
          <p:nvPr/>
        </p:nvSpPr>
        <p:spPr bwMode="auto">
          <a:xfrm>
            <a:off x="7320136" y="5649780"/>
            <a:ext cx="283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18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. RPM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vs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 time graphs (1ms)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809" y="1638155"/>
            <a:ext cx="5536817" cy="356210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659" y="1638155"/>
            <a:ext cx="6030333" cy="356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631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>
      <p:transition advTm="1223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769790" y="893648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 dirty="0">
                <a:latin typeface="Nunito"/>
              </a:rPr>
              <a:t>8</a:t>
            </a:r>
            <a:r>
              <a:rPr lang="en-US" sz="3600" dirty="0">
                <a:latin typeface="Nunito"/>
                <a:cs typeface="Arial"/>
              </a:rPr>
              <a:t>. </a:t>
            </a:r>
            <a:r>
              <a:rPr lang="en-US" sz="3600" dirty="0">
                <a:latin typeface="Nunito"/>
              </a:rPr>
              <a:t>Data acquisition</a:t>
            </a:r>
            <a:endParaRPr dirty="0"/>
          </a:p>
        </p:txBody>
      </p:sp>
      <p:sp>
        <p:nvSpPr>
          <p:cNvPr id="6" name="CuadroTexto 3"/>
          <p:cNvSpPr txBox="1"/>
          <p:nvPr/>
        </p:nvSpPr>
        <p:spPr bwMode="auto">
          <a:xfrm>
            <a:off x="3278324" y="5620787"/>
            <a:ext cx="56353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20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</a:rPr>
              <a:t>. RPM vs time graphs, smooth (3ms)</a:t>
            </a:r>
            <a:endParaRPr dirty="0"/>
          </a:p>
        </p:txBody>
      </p:sp>
      <p:pic>
        <p:nvPicPr>
          <p:cNvPr id="5" name="Imagen 4" descr="Tabla, Excel&#10;&#10;Descripción generada automáticamente">
            <a:extLst>
              <a:ext uri="{FF2B5EF4-FFF2-40B4-BE49-F238E27FC236}">
                <a16:creationId xmlns:a16="http://schemas.microsoft.com/office/drawing/2014/main" xmlns="" id="{8CC705FE-78A5-A338-59F9-ADEAD81D3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324" y="1551509"/>
            <a:ext cx="5635352" cy="406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004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>
      <p:transition advTm="1223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769790" y="893648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 dirty="0">
                <a:latin typeface="Nunito"/>
              </a:rPr>
              <a:t>8</a:t>
            </a:r>
            <a:r>
              <a:rPr lang="en-US" sz="3600" dirty="0">
                <a:latin typeface="Nunito"/>
                <a:cs typeface="Arial"/>
              </a:rPr>
              <a:t>. </a:t>
            </a:r>
            <a:r>
              <a:rPr lang="en-US" sz="3600" dirty="0">
                <a:latin typeface="Nunito"/>
              </a:rPr>
              <a:t>POR system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uadroTexto 1"/>
              <p:cNvSpPr txBox="1"/>
              <p:nvPr/>
            </p:nvSpPr>
            <p:spPr>
              <a:xfrm>
                <a:off x="769790" y="1844824"/>
                <a:ext cx="1823769" cy="154696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</m:num>
                        <m:den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𝑈</m:t>
                          </m:r>
                        </m:den>
                      </m:f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</m:t>
                      </m:r>
                      <m:d>
                        <m:d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es-MX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p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num>
                        <m:den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(2)</m:t>
                      </m:r>
                    </m:oMath>
                  </m:oMathPara>
                </a14:m>
                <a:endParaRPr lang="es-MX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p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s-MX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(3)</m:t>
                      </m:r>
                    </m:oMath>
                  </m:oMathPara>
                </a14:m>
                <a:endParaRPr lang="es-MX" b="0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2" name="CuadroTexto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790" y="1844824"/>
                <a:ext cx="1823769" cy="1546962"/>
              </a:xfrm>
              <a:prstGeom prst="rect">
                <a:avLst/>
              </a:prstGeom>
              <a:blipFill rotWithShape="0">
                <a:blip r:embed="rId2"/>
                <a:stretch>
                  <a:fillRect r="-167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uadroTexto 2"/>
              <p:cNvSpPr txBox="1"/>
              <p:nvPr/>
            </p:nvSpPr>
            <p:spPr>
              <a:xfrm>
                <a:off x="839416" y="3680067"/>
                <a:ext cx="3141053" cy="11079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=14,81</m:t>
                      </m:r>
                    </m:oMath>
                  </m:oMathPara>
                </a14:m>
                <a:endParaRPr lang="es-MX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s-MX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i="1">
                          <a:latin typeface="Cambria Math" panose="02040503050406030204" pitchFamily="18" charset="0"/>
                        </a:rPr>
                        <m:t>0.030761929194458693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s-CO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i="1">
                          <a:latin typeface="Cambria Math" panose="02040503050406030204" pitchFamily="18" charset="0"/>
                        </a:rPr>
                        <m:t>0.08809692307692306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s-MX" b="0" dirty="0"/>
              </a:p>
            </p:txBody>
          </p:sp>
        </mc:Choice>
        <mc:Fallback xmlns="">
          <p:sp>
            <p:nvSpPr>
              <p:cNvPr id="3" name="CuadroTexto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416" y="3680067"/>
                <a:ext cx="3141053" cy="1107996"/>
              </a:xfrm>
              <a:prstGeom prst="rect">
                <a:avLst/>
              </a:prstGeom>
              <a:blipFill rotWithShape="0">
                <a:blip r:embed="rId3"/>
                <a:stretch>
                  <a:fillRect l="-1165" r="-777" b="-3315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uadroTexto 6"/>
              <p:cNvSpPr txBox="1"/>
              <p:nvPr/>
            </p:nvSpPr>
            <p:spPr>
              <a:xfrm>
                <a:off x="3651689" y="2434129"/>
                <a:ext cx="1337481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36</m:t>
                          </m:r>
                        </m:num>
                        <m:den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den>
                      </m:f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=36</m:t>
                      </m:r>
                    </m:oMath>
                  </m:oMathPara>
                </a14:m>
                <a:endParaRPr lang="es-MX" b="0" dirty="0"/>
              </a:p>
            </p:txBody>
          </p:sp>
        </mc:Choice>
        <mc:Fallback xmlns="">
          <p:sp>
            <p:nvSpPr>
              <p:cNvPr id="7" name="CuadroTexto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1689" y="2434129"/>
                <a:ext cx="1337481" cy="51860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/>
              <p:cNvSpPr txBox="1"/>
              <p:nvPr/>
            </p:nvSpPr>
            <p:spPr>
              <a:xfrm>
                <a:off x="5410644" y="2180214"/>
                <a:ext cx="2640146" cy="10264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MX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p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num>
                        <m:den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0,01634</m:t>
                      </m:r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(2)</m:t>
                      </m:r>
                    </m:oMath>
                  </m:oMathPara>
                </a14:m>
                <a:endParaRPr lang="es-MX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p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=0,08904     (3)</m:t>
                      </m:r>
                    </m:oMath>
                  </m:oMathPara>
                </a14:m>
                <a:endParaRPr lang="es-MX" dirty="0">
                  <a:ea typeface="Cambria Math" panose="02040503050406030204" pitchFamily="18" charset="0"/>
                </a:endParaRPr>
              </a:p>
              <a:p>
                <a:endParaRPr lang="es-CO" dirty="0"/>
              </a:p>
            </p:txBody>
          </p:sp>
        </mc:Choice>
        <mc:Fallback xmlns="">
          <p:sp>
            <p:nvSpPr>
              <p:cNvPr id="8" name="CuadroTexto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0644" y="2180214"/>
                <a:ext cx="2640146" cy="102643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CuadroTexto 8"/>
              <p:cNvSpPr txBox="1"/>
              <p:nvPr/>
            </p:nvSpPr>
            <p:spPr>
              <a:xfrm>
                <a:off x="8472264" y="2180214"/>
                <a:ext cx="1606145" cy="13849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s-MX" dirty="0" smtClean="0"/>
                  <a:t>De (2) y (3):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CO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p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s-CO"/>
                        <m:t>-0</m:t>
                      </m:r>
                      <m:r>
                        <m:rPr>
                          <m:nor/>
                        </m:rPr>
                        <a:rPr lang="es-MX" b="0" i="0" smtClean="0"/>
                        <m:t>,</m:t>
                      </m:r>
                      <m:r>
                        <m:rPr>
                          <m:nor/>
                        </m:rPr>
                        <a:rPr lang="es-CO"/>
                        <m:t>39836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s-MX" b="0" dirty="0" smtClean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CO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p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s-CO"/>
                        <m:t>0</m:t>
                      </m:r>
                      <m:r>
                        <m:rPr>
                          <m:nor/>
                        </m:rPr>
                        <a:rPr lang="es-MX" b="0" i="0" smtClean="0"/>
                        <m:t>,0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03</m:t>
                      </m:r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s-MX" dirty="0">
                  <a:ea typeface="Cambria Math" panose="02040503050406030204" pitchFamily="18" charset="0"/>
                </a:endParaRPr>
              </a:p>
              <a:p>
                <a:pPr/>
                <a:endParaRPr lang="es-MX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s-CO"/>
                        <m:t>1</m:t>
                      </m:r>
                      <m:r>
                        <m:rPr>
                          <m:nor/>
                        </m:rPr>
                        <a:rPr lang="es-MX" b="0" i="0" smtClean="0"/>
                        <m:t>,</m:t>
                      </m:r>
                      <m:r>
                        <m:rPr>
                          <m:nor/>
                        </m:rPr>
                        <a:rPr lang="es-CO"/>
                        <m:t>28885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s-MX" b="0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9" name="CuadroTexto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2264" y="2180214"/>
                <a:ext cx="1606145" cy="1384995"/>
              </a:xfrm>
              <a:prstGeom prst="rect">
                <a:avLst/>
              </a:prstGeom>
              <a:blipFill rotWithShape="0">
                <a:blip r:embed="rId6"/>
                <a:stretch>
                  <a:fillRect l="-9125" t="-5727" b="-881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uadroTexto 9"/>
              <p:cNvSpPr txBox="1"/>
              <p:nvPr/>
            </p:nvSpPr>
            <p:spPr>
              <a:xfrm>
                <a:off x="3602544" y="3659036"/>
                <a:ext cx="6256345" cy="63350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d>
                            <m:dPr>
                              <m:ctrlP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</m:d>
                        </m:num>
                        <m:den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d>
                            <m:dPr>
                              <m:ctrlP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</m:d>
                        </m:den>
                      </m:f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s-MX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s-MX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p>
                                  <m:r>
                                    <a:rPr lang="es-MX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s-MX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</m:sup>
                          </m:sSup>
                        </m:num>
                        <m:den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=14,81∗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MX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0,00</m:t>
                              </m:r>
                              <m:r>
                                <a:rPr lang="es-MX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nor/>
                            </m:rPr>
                            <a:rPr lang="es-CO"/>
                            <m:t>1</m:t>
                          </m:r>
                          <m:r>
                            <m:rPr>
                              <m:nor/>
                            </m:rPr>
                            <a:rPr lang="es-MX"/>
                            <m:t>,</m:t>
                          </m:r>
                          <m:r>
                            <m:rPr>
                              <m:nor/>
                            </m:rPr>
                            <a:rPr lang="es-CO"/>
                            <m:t>28885</m:t>
                          </m:r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s-CO" dirty="0"/>
              </a:p>
            </p:txBody>
          </p:sp>
        </mc:Choice>
        <mc:Fallback>
          <p:sp>
            <p:nvSpPr>
              <p:cNvPr id="10" name="CuadroTexto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2544" y="3659036"/>
                <a:ext cx="6256345" cy="633507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Rectángulo 10"/>
              <p:cNvSpPr/>
              <p:nvPr/>
            </p:nvSpPr>
            <p:spPr>
              <a:xfrm>
                <a:off x="5496839" y="4800103"/>
                <a:ext cx="3078792" cy="6807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i="1">
                          <a:latin typeface="Cambria Math" panose="02040503050406030204" pitchFamily="18" charset="0"/>
                        </a:rPr>
                        <m:t>14,81∗</m:t>
                      </m:r>
                      <m:f>
                        <m:fPr>
                          <m:ctrlPr>
                            <a:rPr lang="es-MX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MX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0,00</m:t>
                              </m:r>
                              <m:r>
                                <a:rPr lang="es-MX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p>
                          </m:sSup>
                        </m:num>
                        <m:den>
                          <m:r>
                            <m:rPr>
                              <m:nor/>
                            </m:rPr>
                            <a:rPr lang="es-CO"/>
                            <m:t>1</m:t>
                          </m:r>
                          <m:r>
                            <m:rPr>
                              <m:nor/>
                            </m:rPr>
                            <a:rPr lang="es-MX"/>
                            <m:t>,</m:t>
                          </m:r>
                          <m:r>
                            <m:rPr>
                              <m:nor/>
                            </m:rPr>
                            <a:rPr lang="es-CO"/>
                            <m:t>28885</m:t>
                          </m:r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s-CO" dirty="0"/>
              </a:p>
            </p:txBody>
          </p:sp>
        </mc:Choice>
        <mc:Fallback>
          <p:sp>
            <p:nvSpPr>
              <p:cNvPr id="11" name="Rectángulo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96839" y="4800103"/>
                <a:ext cx="3078792" cy="680764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136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>
      <p:transition advTm="1223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769790" y="893648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 dirty="0">
                <a:latin typeface="Nunito"/>
              </a:rPr>
              <a:t>9</a:t>
            </a:r>
            <a:r>
              <a:rPr lang="en-US" sz="3600" dirty="0">
                <a:latin typeface="Nunito"/>
                <a:cs typeface="Arial"/>
              </a:rPr>
              <a:t>. </a:t>
            </a:r>
            <a:r>
              <a:rPr lang="en-US" sz="3600" dirty="0">
                <a:latin typeface="Nunito"/>
              </a:rPr>
              <a:t>SOR system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uadroTexto 2"/>
              <p:cNvSpPr txBox="1"/>
              <p:nvPr/>
            </p:nvSpPr>
            <p:spPr>
              <a:xfrm>
                <a:off x="407368" y="3254426"/>
                <a:ext cx="3141053" cy="13849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=14,81</m:t>
                      </m:r>
                    </m:oMath>
                  </m:oMathPara>
                </a14:m>
                <a:endParaRPr lang="es-MX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s-MX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i="1" smtClean="0">
                          <a:latin typeface="Cambria Math" panose="02040503050406030204" pitchFamily="18" charset="0"/>
                        </a:rPr>
                        <m:t>0.015942726231386026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s-CO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i="1">
                          <a:latin typeface="Cambria Math" panose="02040503050406030204" pitchFamily="18" charset="0"/>
                        </a:rPr>
                        <m:t>0.052950750288572525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s-MX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i="1">
                          <a:latin typeface="Cambria Math" panose="02040503050406030204" pitchFamily="18" charset="0"/>
                        </a:rPr>
                        <m:t>0.12150461538461539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s-MX" b="0" dirty="0"/>
              </a:p>
            </p:txBody>
          </p:sp>
        </mc:Choice>
        <mc:Fallback xmlns="">
          <p:sp>
            <p:nvSpPr>
              <p:cNvPr id="3" name="CuadroTexto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368" y="3254426"/>
                <a:ext cx="3141053" cy="1384995"/>
              </a:xfrm>
              <a:prstGeom prst="rect">
                <a:avLst/>
              </a:prstGeom>
              <a:blipFill rotWithShape="0">
                <a:blip r:embed="rId2"/>
                <a:stretch>
                  <a:fillRect l="-1359" r="-777" b="-2203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CuadroTexto 4"/>
              <p:cNvSpPr txBox="1"/>
              <p:nvPr/>
            </p:nvSpPr>
            <p:spPr>
              <a:xfrm>
                <a:off x="2783632" y="2040872"/>
                <a:ext cx="5507085" cy="509979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s-CO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s-MX" b="0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s-CO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m:rPr>
                          <m:nor/>
                        </m:rPr>
                        <a:rPr lang="es-CO" dirty="0"/>
                        <m:t>/(</m:t>
                      </m:r>
                      <m:sSub>
                        <m:sSubPr>
                          <m:ctrlPr>
                            <a:rPr lang="es-CO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CO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m:rPr>
                          <m:nor/>
                        </m:rPr>
                        <a:rPr lang="es-MX" dirty="0"/>
                        <m:t>)</m:t>
                      </m:r>
                      <m:r>
                        <m:rPr>
                          <m:nor/>
                        </m:rPr>
                        <a:rPr lang="es-MX" b="0" i="0" dirty="0" smtClean="0"/>
                        <m:t>=</m:t>
                      </m:r>
                      <m:r>
                        <m:rPr>
                          <m:nor/>
                        </m:rPr>
                        <a:rPr lang="es-MX" b="0" i="0" dirty="0" smtClean="0"/>
                        <m:t>0,35058</m:t>
                      </m:r>
                    </m:oMath>
                  </m:oMathPara>
                </a14:m>
                <a:endParaRPr lang="es-MX" b="0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𝜉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0,0805−5,547</m:t>
                          </m:r>
                          <m:sSup>
                            <m:sSupPr>
                              <m:ctrlPr>
                                <a:rPr lang="es-MX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MX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s-MX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(0,475−</m:t>
                              </m:r>
                              <m:r>
                                <a:rPr lang="es-MX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s-MX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s-MX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−0,356</m:t>
                          </m:r>
                        </m:den>
                      </m:f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0,99057&lt;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s-MX" b="0" dirty="0"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</m:d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0,708</m:t>
                      </m:r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2,811</m:t>
                          </m:r>
                        </m:e>
                        <m:sup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sup>
                      </m:sSup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1,97089</m:t>
                      </m:r>
                    </m:oMath>
                  </m:oMathPara>
                </a14:m>
                <a:endParaRPr lang="es-MX" dirty="0"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𝑊𝑛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MX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s-MX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MX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s-MX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s-MX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18,67053</m:t>
                      </m:r>
                    </m:oMath>
                  </m:oMathPara>
                </a14:m>
                <a:endParaRPr lang="es-MX" b="0" dirty="0"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s-MX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</m:d>
                      <m:r>
                        <a:rPr lang="es-MX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0,922∗</m:t>
                      </m:r>
                      <m:sSup>
                        <m:sSup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s-MX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MX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1,66</m:t>
                              </m:r>
                            </m:e>
                          </m:d>
                        </m:e>
                        <m:sup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sup>
                      </m:sSup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1,52322</m:t>
                      </m:r>
                    </m:oMath>
                  </m:oMathPara>
                </a14:m>
                <a:endParaRPr lang="es-MX" b="0" i="1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MX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p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CO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s-MX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d>
                            <m:dPr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MX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</m:d>
                        </m:num>
                        <m:den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𝑊𝑛</m:t>
                          </m:r>
                        </m:den>
                      </m:f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=−0,0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283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s-MX" b="0" dirty="0" smtClean="0"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p>
                          <m:r>
                            <a:rPr lang="es-MX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=0,003</m:t>
                      </m:r>
                    </m:oMath>
                  </m:oMathPara>
                </a14:m>
                <a:endParaRPr lang="es-MX" b="0" dirty="0">
                  <a:ea typeface="Cambria Math" panose="02040503050406030204" pitchFamily="18" charset="0"/>
                </a:endParaRPr>
              </a:p>
              <a:p>
                <a:endParaRPr lang="es-MX" dirty="0"/>
              </a:p>
              <a:p>
                <a:endParaRPr lang="es-MX" dirty="0"/>
              </a:p>
              <a:p>
                <a:endParaRPr lang="es-CO" dirty="0"/>
              </a:p>
            </p:txBody>
          </p:sp>
        </mc:Choice>
        <mc:Fallback>
          <p:sp>
            <p:nvSpPr>
              <p:cNvPr id="5" name="CuadroTexto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83632" y="2040872"/>
                <a:ext cx="5507085" cy="509979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uadroTexto 11"/>
              <p:cNvSpPr txBox="1"/>
              <p:nvPr/>
            </p:nvSpPr>
            <p:spPr>
              <a:xfrm>
                <a:off x="7582451" y="5105160"/>
                <a:ext cx="3860416" cy="5868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d>
                        <m:d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5162,5985</m:t>
                          </m:r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es-MX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−0,003</m:t>
                              </m:r>
                              <m:r>
                                <a:rPr lang="es-MX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lang="es-CO" dirty="0"/>
                            <m:t> </m:t>
                          </m:r>
                        </m:num>
                        <m:den>
                          <m:sSup>
                            <m:sSupPr>
                              <m:ctrlPr>
                                <a:rPr lang="es-CO" i="1" dirty="0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MX" b="0" i="1" dirty="0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s-MX" b="0" i="1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s-MX" b="0" i="1" dirty="0" smtClean="0">
                              <a:latin typeface="Cambria Math" panose="02040503050406030204" pitchFamily="18" charset="0"/>
                            </a:rPr>
                            <m:t>+36,98893</m:t>
                          </m:r>
                          <m:r>
                            <a:rPr lang="es-MX" b="0" i="1" dirty="0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s-MX" b="0" i="1" dirty="0" smtClean="0">
                              <a:latin typeface="Cambria Math" panose="02040503050406030204" pitchFamily="18" charset="0"/>
                            </a:rPr>
                            <m:t>+348,58869</m:t>
                          </m:r>
                        </m:den>
                      </m:f>
                    </m:oMath>
                  </m:oMathPara>
                </a14:m>
                <a:endParaRPr lang="es-CO" dirty="0"/>
              </a:p>
            </p:txBody>
          </p:sp>
        </mc:Choice>
        <mc:Fallback>
          <p:sp>
            <p:nvSpPr>
              <p:cNvPr id="12" name="CuadroTexto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2451" y="5105160"/>
                <a:ext cx="3860416" cy="58682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6200" y="3703041"/>
            <a:ext cx="37719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055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>
      <p:transition advTm="1223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972537" y="970865"/>
            <a:ext cx="10538086" cy="656322"/>
          </a:xfrm>
        </p:spPr>
        <p:txBody>
          <a:bodyPr/>
          <a:lstStyle/>
          <a:p>
            <a:pPr>
              <a:defRPr/>
            </a:pPr>
            <a:r>
              <a:rPr lang="en-US" sz="3600">
                <a:latin typeface="Arial"/>
                <a:cs typeface="Arial"/>
              </a:rPr>
              <a:t>References</a:t>
            </a: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767409" y="1627187"/>
            <a:ext cx="10657183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hlinkClick r:id="rId3"/>
              </a:rPr>
              <a:t>https://www.sigmaelectronica.net/producto/esp-32/</a:t>
            </a:r>
            <a:endParaRPr lang="es-CO" dirty="0"/>
          </a:p>
          <a:p>
            <a:endParaRPr lang="es-MX" dirty="0"/>
          </a:p>
          <a:p>
            <a:r>
              <a:rPr lang="es-CO" dirty="0">
                <a:hlinkClick r:id="rId4"/>
              </a:rPr>
              <a:t>https://components101.com/modules/l293n-motor-driver-module</a:t>
            </a:r>
            <a:endParaRPr lang="es-CO" dirty="0"/>
          </a:p>
          <a:p>
            <a:endParaRPr lang="es-MX" dirty="0"/>
          </a:p>
          <a:p>
            <a:r>
              <a:rPr lang="es-CO" dirty="0"/>
              <a:t>https://www.didacticaselectronicas.com/index.php/elementos-electromecanicos/motores-y-solenoides-1/motores-dc-1/con-encoder/motorreductor-con-encoder-150-rpm-9-5kg-cm-gearmotor-de-25mm-para-robot-9vdc-mdc-enco-150r-9-5kg-motores-motorreductores-motoreductores-motor-reductores-dc-con-encoder-150rpm-detail</a:t>
            </a:r>
          </a:p>
          <a:p>
            <a:endParaRPr lang="es-MX" dirty="0"/>
          </a:p>
          <a:p>
            <a:r>
              <a:rPr lang="es-CO" dirty="0">
                <a:hlinkClick r:id="rId5"/>
              </a:rPr>
              <a:t>https://www.vistronica.com/robotica/motores/motorreductores/motorreductor-con-encoder-160-rpm-1-95-kg-cm-1-74-8-detail.html</a:t>
            </a:r>
            <a:endParaRPr lang="es-CO" dirty="0"/>
          </a:p>
          <a:p>
            <a:endParaRPr lang="es-MX" dirty="0"/>
          </a:p>
          <a:p>
            <a:r>
              <a:rPr lang="es-CO" dirty="0">
                <a:hlinkClick r:id="rId6"/>
              </a:rPr>
              <a:t>https://grabcad.com/library</a:t>
            </a:r>
            <a:endParaRPr lang="es-CO" dirty="0"/>
          </a:p>
          <a:p>
            <a:endParaRPr lang="es-CO" dirty="0"/>
          </a:p>
          <a:p>
            <a:r>
              <a:rPr lang="es-CO" dirty="0">
                <a:hlinkClick r:id="rId7"/>
              </a:rPr>
              <a:t>http://tecbolivia.com/index.php/venta-de-componentes-electronicos-11/actuadores/motor-dc-gm25-370-150rpm,-9v-para-carro-robot-detail</a:t>
            </a:r>
            <a:endParaRPr lang="es-MX" dirty="0"/>
          </a:p>
          <a:p>
            <a:endParaRPr lang="es-CO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 xmlns:m="http://schemas.openxmlformats.org/officeDocument/2006/math" xmlns:w="http://schemas.openxmlformats.org/wordprocessingml/2006/main">
      <p:transition advClick="1" advTm="1223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928053" y="955195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s-CO" sz="3600">
                <a:latin typeface="Nunito"/>
                <a:cs typeface="Arial"/>
              </a:rPr>
              <a:t>Content</a:t>
            </a:r>
            <a:endParaRPr/>
          </a:p>
        </p:txBody>
      </p:sp>
      <p:sp>
        <p:nvSpPr>
          <p:cNvPr id="5" name="CuadroTexto 8"/>
          <p:cNvSpPr txBox="1"/>
          <p:nvPr/>
        </p:nvSpPr>
        <p:spPr bwMode="auto">
          <a:xfrm>
            <a:off x="1416941" y="2075793"/>
            <a:ext cx="618797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AutoNum type="arabicPeriod"/>
              <a:defRPr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Joint requirements</a:t>
            </a:r>
            <a:endParaRPr dirty="0"/>
          </a:p>
          <a:p>
            <a:pPr marL="342900" indent="-342900" algn="l">
              <a:lnSpc>
                <a:spcPct val="150000"/>
              </a:lnSpc>
              <a:buAutoNum type="arabicPeriod"/>
              <a:defRPr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Calculations to actuators selection</a:t>
            </a:r>
            <a:endParaRPr dirty="0"/>
          </a:p>
          <a:p>
            <a:pPr marL="342900" indent="-342900" algn="l">
              <a:lnSpc>
                <a:spcPct val="150000"/>
              </a:lnSpc>
              <a:buAutoNum type="arabicPeriod"/>
              <a:defRPr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Transmission selection</a:t>
            </a:r>
            <a:endParaRPr dirty="0"/>
          </a:p>
          <a:p>
            <a:pPr marL="342900" indent="-342900" algn="l">
              <a:lnSpc>
                <a:spcPct val="150000"/>
              </a:lnSpc>
              <a:buAutoNum type="arabicPeriod"/>
              <a:defRPr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Sensors selection</a:t>
            </a:r>
            <a:endParaRPr dirty="0"/>
          </a:p>
          <a:p>
            <a:pPr marL="342900" indent="-342900" algn="l">
              <a:lnSpc>
                <a:spcPct val="150000"/>
              </a:lnSpc>
              <a:buAutoNum type="arabicPeriod"/>
              <a:defRPr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Electronic design</a:t>
            </a:r>
            <a:endParaRPr dirty="0"/>
          </a:p>
          <a:p>
            <a:pPr marL="342900" indent="-342900" algn="l">
              <a:lnSpc>
                <a:spcPct val="150000"/>
              </a:lnSpc>
              <a:buAutoNum type="arabicPeriod"/>
              <a:defRPr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Control design</a:t>
            </a:r>
            <a:endParaRPr dirty="0"/>
          </a:p>
          <a:p>
            <a:pPr marL="342900" indent="-342900" algn="l">
              <a:lnSpc>
                <a:spcPct val="150000"/>
              </a:lnSpc>
              <a:buAutoNum type="arabicPeriod"/>
              <a:defRPr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Mechanic design</a:t>
            </a:r>
            <a:endParaRPr dirty="0"/>
          </a:p>
          <a:p>
            <a:pPr marL="342900" indent="-342900" algn="l">
              <a:lnSpc>
                <a:spcPct val="150000"/>
              </a:lnSpc>
              <a:buAutoNum type="arabicPeriod"/>
              <a:defRPr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POR system</a:t>
            </a:r>
          </a:p>
          <a:p>
            <a:pPr marL="342900" indent="-342900" algn="l">
              <a:lnSpc>
                <a:spcPct val="150000"/>
              </a:lnSpc>
              <a:buAutoNum type="arabicPeriod"/>
              <a:defRPr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SOR system</a:t>
            </a:r>
            <a:endParaRPr dirty="0"/>
          </a:p>
        </p:txBody>
      </p:sp>
      <p:sp>
        <p:nvSpPr>
          <p:cNvPr id="7" name="CuadroTexto 4"/>
          <p:cNvSpPr txBox="1"/>
          <p:nvPr/>
        </p:nvSpPr>
        <p:spPr bwMode="auto">
          <a:xfrm>
            <a:off x="7276420" y="5408957"/>
            <a:ext cx="3510727" cy="45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OMRON SCARA robot as design reference</a:t>
            </a:r>
            <a:endParaRPr dirty="0"/>
          </a:p>
        </p:txBody>
      </p:sp>
      <p:pic>
        <p:nvPicPr>
          <p:cNvPr id="2089891263" name="Imagen 2089891262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5908726" y="1963539"/>
            <a:ext cx="5652076" cy="33317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 xmlns:m="http://schemas.openxmlformats.org/officeDocument/2006/math" xmlns:w="http://schemas.openxmlformats.org/wordprocessingml/2006/main">
      <p:transition advClick="1" advTm="1223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928053" y="955195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>
                <a:latin typeface="Nunito"/>
                <a:cs typeface="Arial"/>
              </a:rPr>
              <a:t>1. Joint requirements</a:t>
            </a:r>
            <a:endParaRPr/>
          </a:p>
        </p:txBody>
      </p:sp>
      <p:sp>
        <p:nvSpPr>
          <p:cNvPr id="5" name="CuadroTexto 8"/>
          <p:cNvSpPr txBox="1"/>
          <p:nvPr/>
        </p:nvSpPr>
        <p:spPr bwMode="auto">
          <a:xfrm>
            <a:off x="928053" y="2060236"/>
            <a:ext cx="61879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For this practice, we choose a joint based on a SCARA type robot, typically named E2 element, our joint has a rotational movement, with the next requirements:</a:t>
            </a:r>
            <a:endParaRPr/>
          </a:p>
        </p:txBody>
      </p:sp>
      <p:graphicFrame>
        <p:nvGraphicFramePr>
          <p:cNvPr id="8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244392"/>
              </p:ext>
            </p:extLst>
          </p:nvPr>
        </p:nvGraphicFramePr>
        <p:xfrm>
          <a:off x="1532613" y="3606057"/>
          <a:ext cx="4397407" cy="2160947"/>
        </p:xfrm>
        <a:graphic>
          <a:graphicData uri="http://schemas.openxmlformats.org/drawingml/2006/table">
            <a:tbl>
              <a:tblPr/>
              <a:tblGrid>
                <a:gridCol w="208021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1719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4102"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400" b="1" i="0" u="none" strike="noStrike">
                          <a:solidFill>
                            <a:srgbClr val="0070C0"/>
                          </a:solidFill>
                          <a:latin typeface="Nunito"/>
                        </a:rPr>
                        <a:t>Design requirements</a:t>
                      </a:r>
                      <a:endParaRPr/>
                    </a:p>
                  </a:txBody>
                  <a:tcPr marL="8626" marR="8626" marT="8626" marB="0" anchor="ctr">
                    <a:lnL w="6350" algn="ctr">
                      <a:solidFill>
                        <a:srgbClr val="000000"/>
                      </a:solidFill>
                    </a:lnL>
                    <a:lnR w="6350" algn="ctr">
                      <a:solidFill>
                        <a:srgbClr val="000000"/>
                      </a:solidFill>
                    </a:lnR>
                    <a:lnT w="6350" algn="ctr">
                      <a:solidFill>
                        <a:srgbClr val="000000"/>
                      </a:solidFill>
                    </a:lnT>
                    <a:lnB w="6350" algn="ctr">
                      <a:solidFill>
                        <a:srgbClr val="000000"/>
                      </a:solidFill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736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Nunito"/>
                        </a:rPr>
                        <a:t>Movement type</a:t>
                      </a:r>
                      <a:endParaRPr/>
                    </a:p>
                  </a:txBody>
                  <a:tcPr marL="8626" marR="8626" marT="8626" marB="0" anchor="ctr">
                    <a:lnL w="6350" algn="ctr">
                      <a:solidFill>
                        <a:srgbClr val="000000"/>
                      </a:solidFill>
                    </a:lnL>
                    <a:lnR w="6350" algn="ctr">
                      <a:solidFill>
                        <a:srgbClr val="000000"/>
                      </a:solidFill>
                    </a:lnR>
                    <a:lnT w="6350" algn="ctr">
                      <a:solidFill>
                        <a:srgbClr val="000000"/>
                      </a:solidFill>
                    </a:lnT>
                    <a:lnB w="6350" algn="ctr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Nunito"/>
                        </a:rPr>
                        <a:t>Rotational</a:t>
                      </a:r>
                      <a:endParaRPr/>
                    </a:p>
                  </a:txBody>
                  <a:tcPr marL="8626" marR="8626" marT="8626" marB="0" anchor="ctr">
                    <a:lnL w="6350" algn="ctr">
                      <a:solidFill>
                        <a:srgbClr val="000000"/>
                      </a:solidFill>
                    </a:lnL>
                    <a:lnR w="6350" algn="ctr">
                      <a:solidFill>
                        <a:srgbClr val="000000"/>
                      </a:solidFill>
                    </a:lnR>
                    <a:lnT w="6350" algn="ctr">
                      <a:solidFill>
                        <a:srgbClr val="000000"/>
                      </a:solidFill>
                    </a:lnT>
                    <a:lnB w="6350" algn="ctr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5736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Nunito"/>
                        </a:rPr>
                        <a:t>Payload</a:t>
                      </a:r>
                      <a:endParaRPr/>
                    </a:p>
                  </a:txBody>
                  <a:tcPr marL="8626" marR="8626" marT="8626" marB="0" anchor="ctr">
                    <a:lnL w="6350" algn="ctr">
                      <a:solidFill>
                        <a:srgbClr val="000000"/>
                      </a:solidFill>
                    </a:lnL>
                    <a:lnR w="6350" algn="ctr">
                      <a:solidFill>
                        <a:srgbClr val="000000"/>
                      </a:solidFill>
                    </a:lnR>
                    <a:lnT w="6350" algn="ctr">
                      <a:solidFill>
                        <a:srgbClr val="000000"/>
                      </a:solidFill>
                    </a:lnT>
                    <a:lnB w="6350" algn="ctr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Nunito"/>
                        </a:rPr>
                        <a:t>110 g</a:t>
                      </a:r>
                      <a:endParaRPr/>
                    </a:p>
                  </a:txBody>
                  <a:tcPr marL="8626" marR="8626" marT="8626" marB="0" anchor="ctr">
                    <a:lnL w="6350" algn="ctr">
                      <a:solidFill>
                        <a:srgbClr val="000000"/>
                      </a:solidFill>
                    </a:lnL>
                    <a:lnR w="6350" algn="ctr">
                      <a:solidFill>
                        <a:srgbClr val="000000"/>
                      </a:solidFill>
                    </a:lnR>
                    <a:lnT w="6350" algn="ctr">
                      <a:solidFill>
                        <a:srgbClr val="000000"/>
                      </a:solidFill>
                    </a:lnT>
                    <a:lnB w="6350" algn="ctr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5736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Nunito"/>
                        </a:rPr>
                        <a:t>Movement range</a:t>
                      </a:r>
                      <a:endParaRPr/>
                    </a:p>
                  </a:txBody>
                  <a:tcPr marL="8626" marR="8626" marT="8626" marB="0" anchor="ctr">
                    <a:lnL w="6350" algn="ctr">
                      <a:solidFill>
                        <a:srgbClr val="000000"/>
                      </a:solidFill>
                    </a:lnL>
                    <a:lnR w="6350" algn="ctr">
                      <a:solidFill>
                        <a:srgbClr val="000000"/>
                      </a:solidFill>
                    </a:lnR>
                    <a:lnT w="6350" algn="ctr">
                      <a:solidFill>
                        <a:srgbClr val="000000"/>
                      </a:solidFill>
                    </a:lnT>
                    <a:lnB w="6350" algn="ctr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Nunito"/>
                        </a:rPr>
                        <a:t>180 °</a:t>
                      </a:r>
                      <a:endParaRPr/>
                    </a:p>
                  </a:txBody>
                  <a:tcPr marL="8626" marR="8626" marT="8626" marB="0" anchor="ctr">
                    <a:lnL w="6350" algn="ctr">
                      <a:solidFill>
                        <a:srgbClr val="000000"/>
                      </a:solidFill>
                    </a:lnL>
                    <a:lnR w="6350" algn="ctr">
                      <a:solidFill>
                        <a:srgbClr val="000000"/>
                      </a:solidFill>
                    </a:lnR>
                    <a:lnT w="6350" algn="ctr">
                      <a:solidFill>
                        <a:srgbClr val="000000"/>
                      </a:solidFill>
                    </a:lnT>
                    <a:lnB w="6350" algn="ctr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5736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Nunito"/>
                        </a:rPr>
                        <a:t>Maximum speed</a:t>
                      </a:r>
                      <a:endParaRPr/>
                    </a:p>
                  </a:txBody>
                  <a:tcPr marL="8626" marR="8626" marT="8626" marB="0" anchor="ctr">
                    <a:lnL w="6350" algn="ctr">
                      <a:solidFill>
                        <a:srgbClr val="000000"/>
                      </a:solidFill>
                    </a:lnL>
                    <a:lnR w="6350" algn="ctr">
                      <a:solidFill>
                        <a:srgbClr val="000000"/>
                      </a:solidFill>
                    </a:lnR>
                    <a:lnT w="6350" algn="ctr">
                      <a:solidFill>
                        <a:srgbClr val="000000"/>
                      </a:solidFill>
                    </a:lnT>
                    <a:lnB w="6350" algn="ctr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Nunito"/>
                        </a:rPr>
                        <a:t>50 RPM</a:t>
                      </a:r>
                      <a:endParaRPr dirty="0"/>
                    </a:p>
                  </a:txBody>
                  <a:tcPr marL="8626" marR="8626" marT="8626" marB="0" anchor="ctr">
                    <a:lnL w="6350" algn="ctr">
                      <a:solidFill>
                        <a:srgbClr val="000000"/>
                      </a:solidFill>
                    </a:lnL>
                    <a:lnR w="6350" algn="ctr">
                      <a:solidFill>
                        <a:srgbClr val="000000"/>
                      </a:solidFill>
                    </a:lnR>
                    <a:lnT w="6350" algn="ctr">
                      <a:solidFill>
                        <a:srgbClr val="000000"/>
                      </a:solidFill>
                    </a:lnT>
                    <a:lnB w="6350" algn="ctr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5736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Nunito"/>
                        </a:rPr>
                        <a:t>Joint length</a:t>
                      </a:r>
                      <a:endParaRPr/>
                    </a:p>
                  </a:txBody>
                  <a:tcPr marL="8626" marR="8626" marT="8626" marB="0" anchor="ctr">
                    <a:lnL w="6350" algn="ctr">
                      <a:solidFill>
                        <a:srgbClr val="000000"/>
                      </a:solidFill>
                    </a:lnL>
                    <a:lnR w="6350" algn="ctr">
                      <a:solidFill>
                        <a:srgbClr val="000000"/>
                      </a:solidFill>
                    </a:lnR>
                    <a:lnT w="6350" algn="ctr">
                      <a:solidFill>
                        <a:srgbClr val="000000"/>
                      </a:solidFill>
                    </a:lnT>
                    <a:lnB w="6350" algn="ctr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Nunito"/>
                        </a:rPr>
                        <a:t>12 cm</a:t>
                      </a:r>
                      <a:endParaRPr dirty="0"/>
                    </a:p>
                  </a:txBody>
                  <a:tcPr marL="8626" marR="8626" marT="8626" marB="0" anchor="ctr">
                    <a:lnL w="6350" algn="ctr">
                      <a:solidFill>
                        <a:srgbClr val="000000"/>
                      </a:solidFill>
                    </a:lnL>
                    <a:lnR w="6350" algn="ctr">
                      <a:solidFill>
                        <a:srgbClr val="000000"/>
                      </a:solidFill>
                    </a:lnR>
                    <a:lnT w="6350" algn="ctr">
                      <a:solidFill>
                        <a:srgbClr val="000000"/>
                      </a:solidFill>
                    </a:lnT>
                    <a:lnB w="6350" algn="ctr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9" name="CuadroTexto 6"/>
          <p:cNvSpPr txBox="1"/>
          <p:nvPr/>
        </p:nvSpPr>
        <p:spPr bwMode="auto">
          <a:xfrm>
            <a:off x="1364659" y="5837631"/>
            <a:ext cx="4533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Table 1</a:t>
            </a: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.Design requirements </a:t>
            </a:r>
            <a:endParaRPr/>
          </a:p>
        </p:txBody>
      </p:sp>
      <p:sp>
        <p:nvSpPr>
          <p:cNvPr id="1201627525" name=" 1201627524"/>
          <p:cNvSpPr/>
          <p:nvPr/>
        </p:nvSpPr>
        <p:spPr bwMode="auto">
          <a:xfrm>
            <a:off x="13023517" y="4966366"/>
            <a:ext cx="191692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701762961" name="CuadroTexto 4"/>
          <p:cNvSpPr txBox="1"/>
          <p:nvPr/>
        </p:nvSpPr>
        <p:spPr bwMode="auto">
          <a:xfrm>
            <a:off x="8322332" y="5538385"/>
            <a:ext cx="2787877" cy="45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2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OMRON SCARA robot as design reference</a:t>
            </a:r>
            <a:endParaRPr dirty="0"/>
          </a:p>
        </p:txBody>
      </p:sp>
      <p:pic>
        <p:nvPicPr>
          <p:cNvPr id="829471427" name="Imagen 829471426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7201906" y="2718246"/>
            <a:ext cx="4681778" cy="27064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 xmlns:m="http://schemas.openxmlformats.org/officeDocument/2006/math" xmlns:w="http://schemas.openxmlformats.org/wordprocessingml/2006/main">
      <p:transition advClick="1" advTm="1223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928053" y="955195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 dirty="0">
                <a:latin typeface="Nunito"/>
              </a:rPr>
              <a:t>2</a:t>
            </a:r>
            <a:r>
              <a:rPr lang="en-US" sz="3600" dirty="0">
                <a:latin typeface="Nunito"/>
                <a:cs typeface="Arial"/>
              </a:rPr>
              <a:t>. Calculation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to actuators selection</a:t>
            </a:r>
            <a:r>
              <a:rPr lang="en-US" sz="3600" dirty="0">
                <a:latin typeface="Nunito"/>
                <a:cs typeface="Arial"/>
              </a:rPr>
              <a:t> </a:t>
            </a:r>
            <a:endParaRPr dirty="0"/>
          </a:p>
        </p:txBody>
      </p:sp>
      <p:sp>
        <p:nvSpPr>
          <p:cNvPr id="32667522" name=" 32667521"/>
          <p:cNvSpPr/>
          <p:nvPr/>
        </p:nvSpPr>
        <p:spPr bwMode="auto">
          <a:xfrm>
            <a:off x="11560367" y="4060562"/>
            <a:ext cx="166692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xmlns="" id="{5D27A3A3-57C4-425E-802D-0C73AACD2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2184" y="2548255"/>
            <a:ext cx="3330822" cy="2520280"/>
          </a:xfrm>
          <a:prstGeom prst="rect">
            <a:avLst/>
          </a:prstGeom>
        </p:spPr>
      </p:pic>
      <p:sp>
        <p:nvSpPr>
          <p:cNvPr id="9" name="Cruz 8">
            <a:extLst>
              <a:ext uri="{FF2B5EF4-FFF2-40B4-BE49-F238E27FC236}">
                <a16:creationId xmlns:a16="http://schemas.microsoft.com/office/drawing/2014/main" xmlns="" id="{23CCF8F2-5601-48FC-82D6-2E92E2E979B8}"/>
              </a:ext>
            </a:extLst>
          </p:cNvPr>
          <p:cNvSpPr/>
          <p:nvPr/>
        </p:nvSpPr>
        <p:spPr>
          <a:xfrm rot="2291531">
            <a:off x="10177166" y="4581408"/>
            <a:ext cx="315241" cy="270610"/>
          </a:xfrm>
          <a:prstGeom prst="plus">
            <a:avLst>
              <a:gd name="adj" fmla="val 37934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xmlns="" id="{863C41C6-F3B0-427A-9909-C51A78759776}"/>
              </a:ext>
            </a:extLst>
          </p:cNvPr>
          <p:cNvSpPr txBox="1"/>
          <p:nvPr/>
        </p:nvSpPr>
        <p:spPr>
          <a:xfrm>
            <a:off x="8174306" y="4920512"/>
            <a:ext cx="2530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16 pulses per </a:t>
            </a:r>
            <a:r>
              <a:rPr lang="es-MX" dirty="0" err="1"/>
              <a:t>revolution</a:t>
            </a:r>
            <a:endParaRPr lang="es-MX" dirty="0"/>
          </a:p>
          <a:p>
            <a:r>
              <a:rPr lang="es-MX" dirty="0"/>
              <a:t>2 </a:t>
            </a:r>
            <a:r>
              <a:rPr lang="es-MX" dirty="0" err="1"/>
              <a:t>quadrature</a:t>
            </a:r>
            <a:r>
              <a:rPr lang="es-MX" dirty="0"/>
              <a:t> </a:t>
            </a:r>
            <a:r>
              <a:rPr lang="es-MX" dirty="0" err="1"/>
              <a:t>channels</a:t>
            </a:r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xmlns="" id="{FF2D0B61-05C4-488D-B37B-01EEF6A6F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052" y="2204864"/>
            <a:ext cx="3960440" cy="32381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 xmlns:m="http://schemas.openxmlformats.org/officeDocument/2006/math" xmlns:w="http://schemas.openxmlformats.org/wordprocessingml/2006/main">
      <p:transition advClick="1" advTm="1223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928053" y="955195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>
                <a:latin typeface="Nunito"/>
                <a:cs typeface="Arial"/>
              </a:rPr>
              <a:t>3. Transmission selection</a:t>
            </a:r>
            <a:endParaRPr/>
          </a:p>
        </p:txBody>
      </p:sp>
      <p:sp>
        <p:nvSpPr>
          <p:cNvPr id="5" name="CuadroTexto 8"/>
          <p:cNvSpPr txBox="1"/>
          <p:nvPr/>
        </p:nvSpPr>
        <p:spPr bwMode="auto">
          <a:xfrm>
            <a:off x="928053" y="1878525"/>
            <a:ext cx="10388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Given the motor torque, and the design requirements, the proposed transmission was:</a:t>
            </a: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uadroTexto 2"/>
              <p:cNvSpPr txBox="1"/>
              <p:nvPr/>
            </p:nvSpPr>
            <p:spPr bwMode="auto">
              <a:xfrm>
                <a:off x="4490196" y="2262836"/>
                <a:ext cx="2297145" cy="27435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>
                          <a:solidFill>
                            <a:srgbClr val="0070C0"/>
                          </a:solidFill>
                          <a:latin typeface="Cambria Math"/>
                        </a:rPr>
                        <m:t>𝑇𝑟𝑎𝑛𝑠𝑚𝑖𝑠𝑠𝑖𝑜𝑛</m:t>
                      </m:r>
                      <m:r>
                        <a:rPr lang="es-ES" b="0" i="1">
                          <a:solidFill>
                            <a:srgbClr val="0070C0"/>
                          </a:solidFill>
                          <a:latin typeface="Cambria Math"/>
                        </a:rPr>
                        <m:t> </m:t>
                      </m:r>
                      <m:r>
                        <a:rPr lang="es-ES" b="0" i="1">
                          <a:solidFill>
                            <a:srgbClr val="0070C0"/>
                          </a:solidFill>
                          <a:latin typeface="Cambria Math"/>
                        </a:rPr>
                        <m:t>𝑟𝑎𝑡𝑖𝑜</m:t>
                      </m:r>
                      <m:r>
                        <a:rPr lang="es-ES" b="0" i="1">
                          <a:solidFill>
                            <a:srgbClr val="0070C0"/>
                          </a:solidFill>
                          <a:latin typeface="Cambria Math"/>
                        </a:rPr>
                        <m:t>=2:1</m:t>
                      </m:r>
                    </m:oMath>
                  </m:oMathPara>
                </a14:m>
                <a:endParaRPr lang="es-ES" b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6" name="CuadroTexto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490196" y="2262836"/>
                <a:ext cx="2297145" cy="274356"/>
              </a:xfrm>
              <a:prstGeom prst="rect">
                <a:avLst/>
              </a:prstGeom>
              <a:blipFill rotWithShape="0">
                <a:blip r:embed="rId2"/>
                <a:stretch>
                  <a:fillRect l="-3723" r="-18883" b="-8889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5463259" y="3840698"/>
            <a:ext cx="1699914" cy="1533971"/>
          </a:xfrm>
          <a:prstGeom prst="rect">
            <a:avLst/>
          </a:prstGeom>
          <a:noFill/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8688262" y="3686575"/>
            <a:ext cx="2082315" cy="1897806"/>
          </a:xfrm>
          <a:prstGeom prst="rect">
            <a:avLst/>
          </a:prstGeom>
          <a:noFill/>
        </p:spPr>
      </p:pic>
      <p:sp>
        <p:nvSpPr>
          <p:cNvPr id="9" name="CuadroTexto 14"/>
          <p:cNvSpPr txBox="1"/>
          <p:nvPr/>
        </p:nvSpPr>
        <p:spPr bwMode="auto">
          <a:xfrm>
            <a:off x="5297465" y="5826180"/>
            <a:ext cx="2031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5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timing pulley 16 teeth</a:t>
            </a:r>
            <a:endParaRPr dirty="0"/>
          </a:p>
        </p:txBody>
      </p:sp>
      <p:sp>
        <p:nvSpPr>
          <p:cNvPr id="10" name="CuadroTexto 19"/>
          <p:cNvSpPr txBox="1"/>
          <p:nvPr/>
        </p:nvSpPr>
        <p:spPr bwMode="auto">
          <a:xfrm>
            <a:off x="8914186" y="5801363"/>
            <a:ext cx="2031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6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timing pulley 60 teeth</a:t>
            </a:r>
            <a:endParaRPr dirty="0"/>
          </a:p>
        </p:txBody>
      </p:sp>
      <p:pic>
        <p:nvPicPr>
          <p:cNvPr id="11" name="Picture 2" descr="2GT 1:3 Reduction Transmission Model Mechanical Belt for 3D Printer - buy  2GT 1:3 Reduction Transmission Model Mechanical Belt for 3D Printer in  Tashkent and Uzbekistan: prices, reviews | Zoodmall"/>
          <p:cNvPicPr>
            <a:picLocks noChangeAspect="1" noChangeArrowheads="1"/>
          </p:cNvPicPr>
          <p:nvPr/>
        </p:nvPicPr>
        <p:blipFill>
          <a:blip r:embed="rId5"/>
          <a:stretch/>
        </p:blipFill>
        <p:spPr bwMode="auto">
          <a:xfrm>
            <a:off x="1555113" y="4174136"/>
            <a:ext cx="2402941" cy="1676471"/>
          </a:xfrm>
          <a:prstGeom prst="rect">
            <a:avLst/>
          </a:prstGeom>
          <a:noFill/>
        </p:spPr>
      </p:pic>
      <p:sp>
        <p:nvSpPr>
          <p:cNvPr id="12" name="CuadroTexto 11"/>
          <p:cNvSpPr txBox="1"/>
          <p:nvPr/>
        </p:nvSpPr>
        <p:spPr bwMode="auto">
          <a:xfrm>
            <a:off x="1341015" y="6227135"/>
            <a:ext cx="283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4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GT2 transmission example</a:t>
            </a:r>
            <a:endParaRPr dirty="0"/>
          </a:p>
        </p:txBody>
      </p:sp>
      <p:sp>
        <p:nvSpPr>
          <p:cNvPr id="13" name="CuadroTexto 12"/>
          <p:cNvSpPr txBox="1"/>
          <p:nvPr/>
        </p:nvSpPr>
        <p:spPr bwMode="auto">
          <a:xfrm>
            <a:off x="4843697" y="3202258"/>
            <a:ext cx="6622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In order to reach the transmission ratio, a simple gear system was chosen with:</a:t>
            </a: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uadroTexto 13"/>
              <p:cNvSpPr txBox="1"/>
              <p:nvPr/>
            </p:nvSpPr>
            <p:spPr bwMode="auto">
              <a:xfrm>
                <a:off x="905604" y="2704020"/>
                <a:ext cx="3052593" cy="3752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defRPr/>
                </a:pPr>
                <a:r>
                  <a:rPr lang="es-ES" b="0"/>
                  <a:t>TR</a:t>
                </a:r>
                <a14:m>
                  <m:oMath xmlns:m="http://schemas.openxmlformats.org/officeDocument/2006/math">
                    <m:r>
                      <a:rPr lang="es-ES" b="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s-ES" b="0" i="1">
                            <a:latin typeface="Cambria Math" panose="02040503050406030204" pitchFamily="18" charset="0"/>
                            <a:ea typeface="Cambria Math"/>
                            <a:cs typeface="Cambria Math"/>
                          </a:rPr>
                        </m:ctrlPr>
                      </m:fPr>
                      <m:num>
                        <m:r>
                          <a:rPr lang="es-ES" b="0" i="1">
                            <a:latin typeface="Cambria Math"/>
                          </a:rPr>
                          <m:t># </m:t>
                        </m:r>
                        <m:r>
                          <a:rPr lang="es-ES" b="0" i="1">
                            <a:latin typeface="Cambria Math"/>
                          </a:rPr>
                          <m:t>𝑡h𝑒𝑒𝑡</m:t>
                        </m:r>
                        <m:r>
                          <a:rPr lang="es-ES" b="0" i="1">
                            <a:latin typeface="Cambria Math"/>
                          </a:rPr>
                          <m:t> </m:t>
                        </m:r>
                        <m:r>
                          <a:rPr lang="es-ES" b="0" i="1">
                            <a:latin typeface="Cambria Math"/>
                          </a:rPr>
                          <m:t>𝑑𝑟𝑖𝑣𝑒𝑛</m:t>
                        </m:r>
                      </m:num>
                      <m:den>
                        <m:r>
                          <a:rPr lang="es-ES" b="0" i="1">
                            <a:latin typeface="Cambria Math"/>
                          </a:rPr>
                          <m:t># </m:t>
                        </m:r>
                        <m:r>
                          <a:rPr lang="es-ES" b="0" i="1">
                            <a:latin typeface="Cambria Math"/>
                          </a:rPr>
                          <m:t>𝑡h𝑒𝑒𝑡</m:t>
                        </m:r>
                        <m:r>
                          <a:rPr lang="es-ES" b="0" i="1">
                            <a:latin typeface="Cambria Math"/>
                          </a:rPr>
                          <m:t> </m:t>
                        </m:r>
                        <m:r>
                          <a:rPr lang="es-ES" b="0" i="1">
                            <a:latin typeface="Cambria Math"/>
                          </a:rPr>
                          <m:t>𝑑𝑟𝑖𝑣𝑒𝑟</m:t>
                        </m:r>
                      </m:den>
                    </m:f>
                    <m:r>
                      <a:rPr lang="es-ES" b="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s-ES" b="0" i="1">
                            <a:latin typeface="Cambria Math" panose="02040503050406030204" pitchFamily="18" charset="0"/>
                            <a:ea typeface="Cambria Math"/>
                            <a:cs typeface="Cambria Math"/>
                          </a:rPr>
                        </m:ctrlPr>
                      </m:fPr>
                      <m:num>
                        <m:r>
                          <a:rPr lang="es-ES" b="0" i="1">
                            <a:latin typeface="Cambria Math"/>
                            <a:ea typeface="Cambria Math"/>
                            <a:cs typeface="Cambria Math"/>
                          </a:rPr>
                          <m:t>40</m:t>
                        </m:r>
                      </m:num>
                      <m:den>
                        <m:r>
                          <a:rPr lang="es-ES" b="0" i="1">
                            <a:latin typeface="Cambria Math"/>
                            <a:ea typeface="Cambria Math"/>
                            <a:cs typeface="Cambria Math"/>
                          </a:rPr>
                          <m:t>20</m:t>
                        </m:r>
                      </m:den>
                    </m:f>
                    <m:r>
                      <a:rPr lang="es-ES" b="0" i="1">
                        <a:latin typeface="Cambria Math"/>
                      </a:rPr>
                      <m:t>=2</m:t>
                    </m:r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4" name="CuadroTexto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05604" y="2704020"/>
                <a:ext cx="3052593" cy="375217"/>
              </a:xfrm>
              <a:prstGeom prst="rect">
                <a:avLst/>
              </a:prstGeom>
              <a:blipFill rotWithShape="0">
                <a:blip r:embed="rId6"/>
                <a:stretch>
                  <a:fillRect l="-4800" t="-3279" b="-29508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uadroTexto 15"/>
              <p:cNvSpPr txBox="1"/>
              <p:nvPr/>
            </p:nvSpPr>
            <p:spPr bwMode="auto">
              <a:xfrm>
                <a:off x="663114" y="3270305"/>
                <a:ext cx="2935945" cy="4918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>
                          <a:latin typeface="Cambria Math"/>
                        </a:rPr>
                        <m:t>𝑆𝑝𝑎𝑐𝑖𝑎𝑙</m:t>
                      </m:r>
                      <m:r>
                        <a:rPr lang="es-ES" b="0" i="1">
                          <a:latin typeface="Cambria Math"/>
                        </a:rPr>
                        <m:t> </m:t>
                      </m:r>
                      <m:r>
                        <a:rPr lang="es-ES" b="0" i="1">
                          <a:latin typeface="Cambria Math"/>
                        </a:rPr>
                        <m:t>𝑟𝑒𝑠𝑜𝑙𝑢𝑡𝑖𝑜𝑛</m:t>
                      </m:r>
                      <m:r>
                        <a:rPr lang="es-ES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s-ES" b="0" i="1">
                              <a:latin typeface="Cambria Math" panose="02040503050406030204" pitchFamily="18" charset="0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a:rPr lang="es-ES" b="0" i="1">
                              <a:latin typeface="Cambria Math"/>
                            </a:rPr>
                            <m:t>1,8°</m:t>
                          </m:r>
                        </m:num>
                        <m:den>
                          <m:r>
                            <a:rPr lang="es-ES" b="0" i="1"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den>
                      </m:f>
                      <m:r>
                        <a:rPr lang="es-ES" b="0" i="1">
                          <a:latin typeface="Cambria Math"/>
                        </a:rPr>
                        <m:t>=0,9°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CuadroTexto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63114" y="3270305"/>
                <a:ext cx="2935945" cy="491811"/>
              </a:xfrm>
              <a:prstGeom prst="rect">
                <a:avLst/>
              </a:prstGeom>
              <a:blipFill rotWithShape="0">
                <a:blip r:embed="rId7"/>
                <a:stretch>
                  <a:fillRect r="-10811" b="-4938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Imagen 17">
            <a:extLst>
              <a:ext uri="{FF2B5EF4-FFF2-40B4-BE49-F238E27FC236}">
                <a16:creationId xmlns:a16="http://schemas.microsoft.com/office/drawing/2014/main" xmlns="" id="{51C0B94B-A16B-434A-925C-CA142CDE35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29246" y="3270305"/>
            <a:ext cx="2173244" cy="5565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 xmlns:m="http://schemas.openxmlformats.org/officeDocument/2006/math" xmlns:w="http://schemas.openxmlformats.org/wordprocessingml/2006/main">
      <p:transition advClick="1" advTm="1223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928053" y="955195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>
                <a:latin typeface="Nunito"/>
                <a:cs typeface="Arial"/>
              </a:rPr>
              <a:t>4. Sensors selection</a:t>
            </a:r>
            <a:endParaRPr/>
          </a:p>
        </p:txBody>
      </p:sp>
      <p:sp>
        <p:nvSpPr>
          <p:cNvPr id="32667522" name=" 32667521"/>
          <p:cNvSpPr/>
          <p:nvPr/>
        </p:nvSpPr>
        <p:spPr bwMode="auto">
          <a:xfrm>
            <a:off x="11560367" y="4060562"/>
            <a:ext cx="166692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xmlns="" id="{443DE466-6EAE-47DB-A8ED-D98DED99B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136" y="2348880"/>
            <a:ext cx="959854" cy="158916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07FB7B28-113D-4A51-B3BA-19851A4CF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131" y="4146744"/>
            <a:ext cx="2023864" cy="559226"/>
          </a:xfrm>
          <a:prstGeom prst="rect">
            <a:avLst/>
          </a:prstGeom>
        </p:spPr>
      </p:pic>
      <p:pic>
        <p:nvPicPr>
          <p:cNvPr id="1028" name="Picture 4" descr="Codificador De Motor Dc De Dos Canales Con Sensores De Pasillo - Buy  Codificador De Motor Dc,Codificador De Motor De Dos Canales,Codificador De  Sensor Hall Product on Alibaba.com">
            <a:extLst>
              <a:ext uri="{FF2B5EF4-FFF2-40B4-BE49-F238E27FC236}">
                <a16:creationId xmlns:a16="http://schemas.microsoft.com/office/drawing/2014/main" xmlns="" id="{B6C3F842-DECD-4A3C-B1A9-A22641D3C6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1" t="19551" r="18154" b="12200"/>
          <a:stretch/>
        </p:blipFill>
        <p:spPr bwMode="auto">
          <a:xfrm>
            <a:off x="2135560" y="2257993"/>
            <a:ext cx="1822889" cy="1870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xmlns="" id="{B0A4091E-F066-47CA-945A-9A035699C3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5480" y="5317815"/>
            <a:ext cx="2160240" cy="648072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xmlns="" id="{F9491359-ECA4-4168-B5F7-EB25CD3BE3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0056" y="4943604"/>
            <a:ext cx="2743200" cy="8001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xmlns="" id="{BBA98B36-821F-4351-85C9-94F16A8E36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7408" y="4485261"/>
            <a:ext cx="499110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716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>
      <p:transition advTm="1223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560716" y="735387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>
                <a:latin typeface="Nunito"/>
                <a:cs typeface="Arial"/>
              </a:rPr>
              <a:t>5. Electronic design</a:t>
            </a:r>
            <a:endParaRPr/>
          </a:p>
        </p:txBody>
      </p:sp>
      <p:sp>
        <p:nvSpPr>
          <p:cNvPr id="6" name="CuadroTexto 5"/>
          <p:cNvSpPr txBox="1"/>
          <p:nvPr/>
        </p:nvSpPr>
        <p:spPr bwMode="auto">
          <a:xfrm>
            <a:off x="4564417" y="5984113"/>
            <a:ext cx="283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8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Electronic design</a:t>
            </a:r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xmlns="" id="{5EFE299C-19CC-4644-89A8-047E5606B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624" y="1550604"/>
            <a:ext cx="6135521" cy="44335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 xmlns:m="http://schemas.openxmlformats.org/officeDocument/2006/math" xmlns:w="http://schemas.openxmlformats.org/wordprocessingml/2006/main">
      <p:transition advClick="1" advTm="1223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560716" y="735387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>
                <a:latin typeface="Nunito"/>
                <a:cs typeface="Arial"/>
              </a:rPr>
              <a:t>5. Electronic design</a:t>
            </a:r>
            <a:endParaRPr/>
          </a:p>
        </p:txBody>
      </p:sp>
      <p:sp>
        <p:nvSpPr>
          <p:cNvPr id="6" name="CuadroTexto 5"/>
          <p:cNvSpPr txBox="1"/>
          <p:nvPr/>
        </p:nvSpPr>
        <p:spPr bwMode="auto">
          <a:xfrm>
            <a:off x="4564417" y="5984113"/>
            <a:ext cx="283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9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Schematic L298N</a:t>
            </a:r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xmlns="" id="{9CA90D2B-B8AC-460C-8DBD-C7B6FD0F4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632" y="1796609"/>
            <a:ext cx="7078364" cy="423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2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>
      <p:transition advTm="1223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769790" y="893648"/>
            <a:ext cx="10538086" cy="746857"/>
          </a:xfrm>
        </p:spPr>
        <p:txBody>
          <a:bodyPr/>
          <a:lstStyle/>
          <a:p>
            <a:pPr>
              <a:defRPr/>
            </a:pPr>
            <a:r>
              <a:rPr lang="en-US" sz="3600">
                <a:latin typeface="Nunito"/>
                <a:cs typeface="Arial"/>
              </a:rPr>
              <a:t>6. Control design</a:t>
            </a:r>
            <a:endParaRPr/>
          </a:p>
        </p:txBody>
      </p:sp>
      <p:sp>
        <p:nvSpPr>
          <p:cNvPr id="6" name="CuadroTexto 3"/>
          <p:cNvSpPr txBox="1"/>
          <p:nvPr/>
        </p:nvSpPr>
        <p:spPr bwMode="auto">
          <a:xfrm>
            <a:off x="4308323" y="5758962"/>
            <a:ext cx="283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Figure 10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"/>
                <a:cs typeface="Arial"/>
              </a:rPr>
              <a:t>. Control diagram</a:t>
            </a:r>
            <a:endParaRPr dirty="0"/>
          </a:p>
        </p:txBody>
      </p:sp>
      <p:pic>
        <p:nvPicPr>
          <p:cNvPr id="9" name="Imagen 8" descr="Diagrama&#10;&#10;Descripción generada automáticamente">
            <a:extLst>
              <a:ext uri="{FF2B5EF4-FFF2-40B4-BE49-F238E27FC236}">
                <a16:creationId xmlns:a16="http://schemas.microsoft.com/office/drawing/2014/main" xmlns="" id="{D9AA0CA1-21E8-44DE-9E61-3224727B9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480" y="2276872"/>
            <a:ext cx="9753740" cy="25942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0"/>
    </mc:Choice>
    <mc:Fallback xmlns="" xmlns:m="http://schemas.openxmlformats.org/officeDocument/2006/math" xmlns:w="http://schemas.openxmlformats.org/wordprocessingml/2006/main">
      <p:transition advClick="1" advTm="12230"/>
    </mc:Fallback>
  </mc:AlternateContent>
</p:sld>
</file>

<file path=ppt/theme/theme1.xml><?xml version="1.0" encoding="utf-8"?>
<a:theme xmlns:a="http://schemas.openxmlformats.org/drawingml/2006/main" name="1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885</TotalTime>
  <Words>410</Words>
  <Application>Microsoft Office PowerPoint</Application>
  <DocSecurity>0</DocSecurity>
  <PresentationFormat>Panorámica</PresentationFormat>
  <Paragraphs>110</Paragraphs>
  <Slides>20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20</vt:i4>
      </vt:variant>
    </vt:vector>
  </HeadingPairs>
  <TitlesOfParts>
    <vt:vector size="27" baseType="lpstr">
      <vt:lpstr>Arial</vt:lpstr>
      <vt:lpstr>Arial Narrow</vt:lpstr>
      <vt:lpstr>Calibri</vt:lpstr>
      <vt:lpstr>Cambria Math</vt:lpstr>
      <vt:lpstr>Nunito</vt:lpstr>
      <vt:lpstr>1_Diseño personalizado</vt:lpstr>
      <vt:lpstr>4_Diseño personalizado</vt:lpstr>
      <vt:lpstr>ITM – Mechatronic engineering Control systems in robotics ON/OFF control system for single axis arm  John Isaac Junior Huertas Montes Jorge Torres Arboleda  </vt:lpstr>
      <vt:lpstr>Content</vt:lpstr>
      <vt:lpstr>1. Joint requirements</vt:lpstr>
      <vt:lpstr>2. Calculation to actuators selection </vt:lpstr>
      <vt:lpstr>3. Transmission selection</vt:lpstr>
      <vt:lpstr>4. Sensors selection</vt:lpstr>
      <vt:lpstr>5. Electronic design</vt:lpstr>
      <vt:lpstr>5. Electronic design</vt:lpstr>
      <vt:lpstr>6. Control design</vt:lpstr>
      <vt:lpstr>6. Control design</vt:lpstr>
      <vt:lpstr>6. Control design</vt:lpstr>
      <vt:lpstr>7. Mechanic design</vt:lpstr>
      <vt:lpstr>8. Data acquisition</vt:lpstr>
      <vt:lpstr>8. Data acquisition</vt:lpstr>
      <vt:lpstr>8. Data acquisition</vt:lpstr>
      <vt:lpstr>8. Data acquisition</vt:lpstr>
      <vt:lpstr>8. POR system</vt:lpstr>
      <vt:lpstr>9. SOR system</vt:lpstr>
      <vt:lpstr>References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Carolina López García</dc:creator>
  <cp:keywords/>
  <dc:description/>
  <cp:lastModifiedBy>USUARIO</cp:lastModifiedBy>
  <cp:revision>65</cp:revision>
  <dcterms:created xsi:type="dcterms:W3CDTF">2020-02-18T21:49:27Z</dcterms:created>
  <dcterms:modified xsi:type="dcterms:W3CDTF">2022-06-06T03:19:43Z</dcterms:modified>
  <cp:category/>
  <dc:identifier/>
  <cp:contentStatus/>
  <dc:language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0x01010083C48E806358494B852AA94FEE4FEB25</vt:lpwstr>
  </property>
</Properties>
</file>